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autoCompressPictures="0">
  <p:sldMasterIdLst>
    <p:sldMasterId id="2147483704" r:id="rId1"/>
  </p:sldMasterIdLst>
  <p:notesMasterIdLst>
    <p:notesMasterId r:id="rId45"/>
  </p:notesMasterIdLst>
  <p:sldIdLst>
    <p:sldId id="360" r:id="rId2"/>
    <p:sldId id="408" r:id="rId3"/>
    <p:sldId id="259" r:id="rId4"/>
    <p:sldId id="1084" r:id="rId5"/>
    <p:sldId id="1078" r:id="rId6"/>
    <p:sldId id="1082" r:id="rId7"/>
    <p:sldId id="1083" r:id="rId8"/>
    <p:sldId id="1085" r:id="rId9"/>
    <p:sldId id="1076" r:id="rId10"/>
    <p:sldId id="412" r:id="rId11"/>
    <p:sldId id="425" r:id="rId12"/>
    <p:sldId id="261" r:id="rId13"/>
    <p:sldId id="406" r:id="rId14"/>
    <p:sldId id="268" r:id="rId15"/>
    <p:sldId id="269" r:id="rId16"/>
    <p:sldId id="411" r:id="rId17"/>
    <p:sldId id="422" r:id="rId18"/>
    <p:sldId id="426" r:id="rId19"/>
    <p:sldId id="416" r:id="rId20"/>
    <p:sldId id="417" r:id="rId21"/>
    <p:sldId id="407" r:id="rId22"/>
    <p:sldId id="415" r:id="rId23"/>
    <p:sldId id="414" r:id="rId24"/>
    <p:sldId id="271" r:id="rId25"/>
    <p:sldId id="428" r:id="rId26"/>
    <p:sldId id="272" r:id="rId27"/>
    <p:sldId id="427" r:id="rId28"/>
    <p:sldId id="423" r:id="rId29"/>
    <p:sldId id="429" r:id="rId30"/>
    <p:sldId id="273" r:id="rId31"/>
    <p:sldId id="274" r:id="rId32"/>
    <p:sldId id="424" r:id="rId33"/>
    <p:sldId id="405" r:id="rId34"/>
    <p:sldId id="431" r:id="rId35"/>
    <p:sldId id="430" r:id="rId36"/>
    <p:sldId id="432" r:id="rId37"/>
    <p:sldId id="418" r:id="rId38"/>
    <p:sldId id="275" r:id="rId39"/>
    <p:sldId id="420" r:id="rId40"/>
    <p:sldId id="410" r:id="rId41"/>
    <p:sldId id="421" r:id="rId42"/>
    <p:sldId id="419" r:id="rId43"/>
    <p:sldId id="276" r:id="rId44"/>
  </p:sldIdLst>
  <p:sldSz cx="12192000" cy="6858000"/>
  <p:notesSz cx="6997700" cy="9194800"/>
  <p:embeddedFontLst>
    <p:embeddedFont>
      <p:font typeface="ＭＳ Ｐゴシック" panose="020B0600070205080204" pitchFamily="34" charset="-128"/>
      <p:regular r:id="rId46"/>
    </p:embeddedFont>
    <p:embeddedFont>
      <p:font typeface="Courier" panose="02070309020205020404" pitchFamily="49" charset="0"/>
      <p:regular r:id="rId47"/>
      <p:bold r:id="rId48"/>
      <p:italic r:id="rId49"/>
      <p:boldItalic r:id="rId50"/>
    </p:embeddedFont>
    <p:embeddedFont>
      <p:font typeface="FreightMicro Pro Book" panose="02000603020000020004" pitchFamily="2" charset="0"/>
      <p:regular r:id="rId51"/>
      <p:italic r:id="rId52"/>
    </p:embeddedFont>
    <p:embeddedFont>
      <p:font typeface="FreightMicro Pro Light" panose="02000603030000020004" pitchFamily="2" charset="0"/>
      <p:regular r:id="rId53"/>
      <p:italic r:id="rId54"/>
    </p:embeddedFont>
    <p:embeddedFont>
      <p:font typeface="FreightMicro Pro Medium" panose="02000603040000020004" pitchFamily="2" charset="0"/>
      <p:regular r:id="rId55"/>
      <p:italic r:id="rId56"/>
    </p:embeddedFont>
    <p:embeddedFont>
      <p:font typeface="FreightText Pro Book" panose="02000603060000020004" pitchFamily="2" charset="0"/>
      <p:regular r:id="rId57"/>
      <p:italic r:id="rId58"/>
    </p:embeddedFont>
    <p:embeddedFont>
      <p:font typeface="Open Sans ExtraBold" pitchFamily="2" charset="0"/>
      <p:bold r:id="rId59"/>
      <p:italic r:id="rId60"/>
      <p:boldItalic r:id="rId61"/>
    </p:embeddedFont>
    <p:embeddedFont>
      <p:font typeface="Open Sans Light" pitchFamily="2" charset="0"/>
      <p:regular r:id="rId62"/>
      <p:italic r:id="rId63"/>
    </p:embeddedFont>
    <p:embeddedFont>
      <p:font typeface="Source Code Pro" panose="020B0309030403020204" pitchFamily="34" charset="0"/>
      <p:regular r:id="rId64"/>
      <p:bold r:id="rId65"/>
      <p:italic r:id="rId66"/>
      <p:boldItalic r:id="rId67"/>
    </p:embeddedFont>
    <p:embeddedFont>
      <p:font typeface="Source Code Pro Medium" panose="020B0309030403020204" pitchFamily="34" charset="0"/>
      <p:regular r:id="rId68"/>
      <p:italic r:id="rId6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96">
          <p15:clr>
            <a:srgbClr val="A4A3A4"/>
          </p15:clr>
        </p15:guide>
        <p15:guide id="2" pos="220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470"/>
    <p:restoredTop sz="94966"/>
  </p:normalViewPr>
  <p:slideViewPr>
    <p:cSldViewPr snapToGrid="0">
      <p:cViewPr varScale="1">
        <p:scale>
          <a:sx n="121" d="100"/>
          <a:sy n="121" d="100"/>
        </p:scale>
        <p:origin x="1072" y="18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896"/>
        <p:guide pos="22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font" Target="fonts/font2.fntdata"/><Relationship Id="rId63" Type="http://schemas.openxmlformats.org/officeDocument/2006/relationships/font" Target="fonts/font18.fntdata"/><Relationship Id="rId68" Type="http://schemas.openxmlformats.org/officeDocument/2006/relationships/font" Target="fonts/font2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3" Type="http://schemas.openxmlformats.org/officeDocument/2006/relationships/font" Target="fonts/font8.fntdata"/><Relationship Id="rId58" Type="http://schemas.openxmlformats.org/officeDocument/2006/relationships/font" Target="fonts/font13.fntdata"/><Relationship Id="rId66" Type="http://schemas.openxmlformats.org/officeDocument/2006/relationships/font" Target="fonts/font21.fntdata"/><Relationship Id="rId5" Type="http://schemas.openxmlformats.org/officeDocument/2006/relationships/slide" Target="slides/slide4.xml"/><Relationship Id="rId61" Type="http://schemas.openxmlformats.org/officeDocument/2006/relationships/font" Target="fonts/font16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3.fntdata"/><Relationship Id="rId56" Type="http://schemas.openxmlformats.org/officeDocument/2006/relationships/font" Target="fonts/font11.fntdata"/><Relationship Id="rId64" Type="http://schemas.openxmlformats.org/officeDocument/2006/relationships/font" Target="fonts/font19.fntdata"/><Relationship Id="rId69" Type="http://schemas.openxmlformats.org/officeDocument/2006/relationships/font" Target="fonts/font24.fntdata"/><Relationship Id="rId8" Type="http://schemas.openxmlformats.org/officeDocument/2006/relationships/slide" Target="slides/slide7.xml"/><Relationship Id="rId51" Type="http://schemas.openxmlformats.org/officeDocument/2006/relationships/font" Target="fonts/font6.fntdata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1.fntdata"/><Relationship Id="rId59" Type="http://schemas.openxmlformats.org/officeDocument/2006/relationships/font" Target="fonts/font14.fntdata"/><Relationship Id="rId67" Type="http://schemas.openxmlformats.org/officeDocument/2006/relationships/font" Target="fonts/font22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9.fntdata"/><Relationship Id="rId62" Type="http://schemas.openxmlformats.org/officeDocument/2006/relationships/font" Target="fonts/font17.fntdata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4.fntdata"/><Relationship Id="rId57" Type="http://schemas.openxmlformats.org/officeDocument/2006/relationships/font" Target="fonts/font12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7.fntdata"/><Relationship Id="rId60" Type="http://schemas.openxmlformats.org/officeDocument/2006/relationships/font" Target="fonts/font15.fntdata"/><Relationship Id="rId65" Type="http://schemas.openxmlformats.org/officeDocument/2006/relationships/font" Target="fonts/font20.fntdata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font" Target="fonts/font5.fntdata"/><Relationship Id="rId55" Type="http://schemas.openxmlformats.org/officeDocument/2006/relationships/font" Target="fonts/font10.fntdata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-23813" y="22225"/>
            <a:ext cx="3040063" cy="409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50" tIns="0" rIns="17150" bIns="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dk1"/>
                </a:solidFill>
                <a:latin typeface="FreightText Pro Book" panose="02000603060000020004" pitchFamily="2" charset="0"/>
                <a:ea typeface="FreightText Pro Book" panose="02000603060000020004" pitchFamily="2" charset="0"/>
                <a:cs typeface="Times New Roman"/>
                <a:sym typeface="Times New Roma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983038" y="22225"/>
            <a:ext cx="3038475" cy="409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50" tIns="0" rIns="17150" bIns="0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dk1"/>
                </a:solidFill>
                <a:latin typeface="FreightText Pro Book" panose="02000603060000020004" pitchFamily="2" charset="0"/>
                <a:ea typeface="FreightText Pro Book" panose="02000603060000020004" pitchFamily="2" charset="0"/>
                <a:cs typeface="Times New Roman"/>
                <a:sym typeface="Times New Roma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/>
          </a:p>
        </p:txBody>
      </p:sp>
      <p:sp>
        <p:nvSpPr>
          <p:cNvPr id="5" name="Google Shape;5;n"/>
          <p:cNvSpPr txBox="1">
            <a:spLocks noGrp="1"/>
          </p:cNvSpPr>
          <p:nvPr>
            <p:ph type="ftr" idx="11"/>
          </p:nvPr>
        </p:nvSpPr>
        <p:spPr>
          <a:xfrm>
            <a:off x="-23813" y="8763000"/>
            <a:ext cx="3040063" cy="409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50" tIns="0" rIns="17150" bIns="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dk1"/>
                </a:solidFill>
                <a:latin typeface="FreightText Pro Book" panose="02000603060000020004" pitchFamily="2" charset="0"/>
                <a:ea typeface="FreightText Pro Book" panose="02000603060000020004" pitchFamily="2" charset="0"/>
                <a:cs typeface="Times New Roman"/>
                <a:sym typeface="Times New Roma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/>
          </a:p>
        </p:txBody>
      </p:sp>
      <p:sp>
        <p:nvSpPr>
          <p:cNvPr id="6" name="Google Shape;6;n"/>
          <p:cNvSpPr txBox="1">
            <a:spLocks noGrp="1"/>
          </p:cNvSpPr>
          <p:nvPr>
            <p:ph type="sldNum" idx="12"/>
          </p:nvPr>
        </p:nvSpPr>
        <p:spPr>
          <a:xfrm>
            <a:off x="3983038" y="8763000"/>
            <a:ext cx="3038475" cy="409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50" tIns="0" rIns="17150" bIns="0" anchor="b" anchorCtr="0">
            <a:noAutofit/>
          </a:bodyPr>
          <a:lstStyle>
            <a:lvl1pPr>
              <a:defRPr b="0" i="0">
                <a:latin typeface="FreightText Pro Book" panose="02000603060000020004" pitchFamily="2" charset="0"/>
              </a:defRPr>
            </a:lvl1pPr>
          </a:lstStyle>
          <a:p>
            <a:pPr algn="r"/>
            <a:fld id="{00000000-1234-1234-1234-123412341234}" type="slidenum">
              <a:rPr lang="en-US" sz="900" smtClean="0">
                <a:solidFill>
                  <a:schemeClr val="dk1"/>
                </a:solidFill>
                <a:ea typeface="Times New Roman"/>
                <a:cs typeface="Times New Roman"/>
                <a:sym typeface="Times New Roman"/>
              </a:rPr>
              <a:pPr algn="r"/>
              <a:t>‹#›</a:t>
            </a:fld>
            <a:endParaRPr lang="en-US" sz="900" dirty="0">
              <a:solidFill>
                <a:schemeClr val="dk1"/>
              </a:solidFill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" name="Google Shape;7;n"/>
          <p:cNvSpPr/>
          <p:nvPr/>
        </p:nvSpPr>
        <p:spPr>
          <a:xfrm>
            <a:off x="3122613" y="8761413"/>
            <a:ext cx="752475" cy="249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8600" tIns="44300" rIns="88600" bIns="443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  <a:sym typeface="Arial"/>
              </a:rPr>
              <a:t>Page </a:t>
            </a: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  <a:sym typeface="Arial"/>
              </a:rPr>
              <a:t>‹#›</a:t>
            </a:fld>
            <a:endParaRPr sz="1200" b="0" i="0" u="none" strike="noStrike" cap="none" dirty="0">
              <a:solidFill>
                <a:schemeClr val="dk1"/>
              </a:solidFill>
              <a:latin typeface="Open Sans Light" panose="020B0606030504020204" pitchFamily="34" charset="0"/>
              <a:ea typeface="Open Sans Light" panose="020B0606030504020204" pitchFamily="34" charset="0"/>
              <a:cs typeface="Open Sans Light" panose="020B0606030504020204" pitchFamily="34" charset="0"/>
              <a:sym typeface="Arial"/>
            </a:endParaRPr>
          </a:p>
        </p:txBody>
      </p:sp>
      <p:sp>
        <p:nvSpPr>
          <p:cNvPr id="8" name="Google Shape;8;n"/>
          <p:cNvSpPr>
            <a:spLocks noGrp="1" noRot="1" noChangeAspect="1"/>
          </p:cNvSpPr>
          <p:nvPr>
            <p:ph type="sldImg" idx="3"/>
          </p:nvPr>
        </p:nvSpPr>
        <p:spPr>
          <a:xfrm>
            <a:off x="777875" y="882650"/>
            <a:ext cx="5441950" cy="3062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9" name="Google Shape;9;n"/>
          <p:cNvSpPr txBox="1">
            <a:spLocks noGrp="1"/>
          </p:cNvSpPr>
          <p:nvPr>
            <p:ph type="body" idx="1"/>
          </p:nvPr>
        </p:nvSpPr>
        <p:spPr>
          <a:xfrm>
            <a:off x="933450" y="4367213"/>
            <a:ext cx="5130800" cy="4137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900" tIns="45725" rIns="92900" bIns="45725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Open Sans Light" panose="020B0606030504020204" pitchFamily="34" charset="0"/>
        <a:ea typeface="Open Sans Light" panose="020B0606030504020204" pitchFamily="34" charset="0"/>
        <a:cs typeface="Open Sans Light" panose="020B0606030504020204" pitchFamily="34" charset="0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2BDF7928-D1E0-C947-A399-519A47F33460}" type="slidenum">
              <a:rPr lang="en-US" sz="900">
                <a:latin typeface="FreightText Pro Book" panose="02000603060000020004" pitchFamily="2" charset="0"/>
              </a:rPr>
              <a:pPr/>
              <a:t>1</a:t>
            </a:fld>
            <a:endParaRPr lang="en-US" sz="900" dirty="0">
              <a:latin typeface="FreightText Pro Book" panose="02000603060000020004" pitchFamily="2" charset="0"/>
            </a:endParaRPr>
          </a:p>
        </p:txBody>
      </p:sp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77875" y="882650"/>
            <a:ext cx="5441950" cy="3062288"/>
          </a:xfrm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 dirty="0">
              <a:latin typeface="Open Sans Light" panose="020B0606030504020204" pitchFamily="34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46149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4:notes"/>
          <p:cNvSpPr txBox="1">
            <a:spLocks noGrp="1"/>
          </p:cNvSpPr>
          <p:nvPr>
            <p:ph type="body" idx="1"/>
          </p:nvPr>
        </p:nvSpPr>
        <p:spPr>
          <a:xfrm>
            <a:off x="933450" y="4367213"/>
            <a:ext cx="5130800" cy="4137025"/>
          </a:xfrm>
          <a:prstGeom prst="rect">
            <a:avLst/>
          </a:prstGeom>
        </p:spPr>
        <p:txBody>
          <a:bodyPr spcFirstLastPara="1" wrap="square" lIns="92900" tIns="45725" rIns="92900" bIns="45725" anchor="t" anchorCtr="0">
            <a:no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 dirty="0">
              <a:latin typeface="Open Sans Light" panose="020B0606030504020204" pitchFamily="34" charset="0"/>
              <a:ea typeface="Open Sans Light" panose="020B0606030504020204" pitchFamily="34" charset="0"/>
              <a:cs typeface="Open Sans Light" panose="020B0606030504020204" pitchFamily="34" charset="0"/>
            </a:endParaRPr>
          </a:p>
        </p:txBody>
      </p:sp>
      <p:sp>
        <p:nvSpPr>
          <p:cNvPr id="207" name="Google Shape;207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882650"/>
            <a:ext cx="5441950" cy="3062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6:notes"/>
          <p:cNvSpPr txBox="1">
            <a:spLocks noGrp="1"/>
          </p:cNvSpPr>
          <p:nvPr>
            <p:ph type="body" idx="1"/>
          </p:nvPr>
        </p:nvSpPr>
        <p:spPr>
          <a:xfrm>
            <a:off x="933450" y="4367213"/>
            <a:ext cx="5130800" cy="4137025"/>
          </a:xfrm>
          <a:prstGeom prst="rect">
            <a:avLst/>
          </a:prstGeom>
        </p:spPr>
        <p:txBody>
          <a:bodyPr spcFirstLastPara="1" wrap="square" lIns="92900" tIns="45725" rIns="92900" bIns="45725" anchor="t" anchorCtr="0">
            <a:no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 dirty="0">
              <a:latin typeface="Open Sans Light" panose="020B0606030504020204" pitchFamily="34" charset="0"/>
              <a:ea typeface="Open Sans Light" panose="020B0606030504020204" pitchFamily="34" charset="0"/>
              <a:cs typeface="Open Sans Light" panose="020B0606030504020204" pitchFamily="34" charset="0"/>
            </a:endParaRPr>
          </a:p>
        </p:txBody>
      </p:sp>
      <p:sp>
        <p:nvSpPr>
          <p:cNvPr id="225" name="Google Shape;225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882650"/>
            <a:ext cx="5441950" cy="3062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7:notes"/>
          <p:cNvSpPr txBox="1">
            <a:spLocks noGrp="1"/>
          </p:cNvSpPr>
          <p:nvPr>
            <p:ph type="body" idx="1"/>
          </p:nvPr>
        </p:nvSpPr>
        <p:spPr>
          <a:xfrm>
            <a:off x="933450" y="4367213"/>
            <a:ext cx="5130800" cy="4137025"/>
          </a:xfrm>
          <a:prstGeom prst="rect">
            <a:avLst/>
          </a:prstGeom>
        </p:spPr>
        <p:txBody>
          <a:bodyPr spcFirstLastPara="1" wrap="square" lIns="92900" tIns="45725" rIns="92900" bIns="45725" anchor="t" anchorCtr="0">
            <a:no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 dirty="0">
              <a:latin typeface="Open Sans Light" panose="020B0606030504020204" pitchFamily="34" charset="0"/>
              <a:ea typeface="Open Sans Light" panose="020B0606030504020204" pitchFamily="34" charset="0"/>
              <a:cs typeface="Open Sans Light" panose="020B0606030504020204" pitchFamily="34" charset="0"/>
            </a:endParaRPr>
          </a:p>
        </p:txBody>
      </p:sp>
      <p:sp>
        <p:nvSpPr>
          <p:cNvPr id="235" name="Google Shape;235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882650"/>
            <a:ext cx="5441950" cy="3062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8:notes"/>
          <p:cNvSpPr txBox="1">
            <a:spLocks noGrp="1"/>
          </p:cNvSpPr>
          <p:nvPr>
            <p:ph type="body" idx="1"/>
          </p:nvPr>
        </p:nvSpPr>
        <p:spPr>
          <a:xfrm>
            <a:off x="933450" y="4367213"/>
            <a:ext cx="5130800" cy="4137025"/>
          </a:xfrm>
          <a:prstGeom prst="rect">
            <a:avLst/>
          </a:prstGeom>
        </p:spPr>
        <p:txBody>
          <a:bodyPr spcFirstLastPara="1" wrap="square" lIns="92900" tIns="45725" rIns="92900" bIns="45725" anchor="t" anchorCtr="0">
            <a:no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 dirty="0">
              <a:latin typeface="Open Sans Light" panose="020B0606030504020204" pitchFamily="34" charset="0"/>
              <a:ea typeface="Open Sans Light" panose="020B0606030504020204" pitchFamily="34" charset="0"/>
              <a:cs typeface="Open Sans Light" panose="020B0606030504020204" pitchFamily="34" charset="0"/>
            </a:endParaRPr>
          </a:p>
        </p:txBody>
      </p:sp>
      <p:sp>
        <p:nvSpPr>
          <p:cNvPr id="244" name="Google Shape;244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882650"/>
            <a:ext cx="5441950" cy="3062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19:notes"/>
          <p:cNvSpPr txBox="1">
            <a:spLocks noGrp="1"/>
          </p:cNvSpPr>
          <p:nvPr>
            <p:ph type="body" idx="1"/>
          </p:nvPr>
        </p:nvSpPr>
        <p:spPr>
          <a:xfrm>
            <a:off x="933450" y="4367213"/>
            <a:ext cx="5130800" cy="4137025"/>
          </a:xfrm>
          <a:prstGeom prst="rect">
            <a:avLst/>
          </a:prstGeom>
        </p:spPr>
        <p:txBody>
          <a:bodyPr spcFirstLastPara="1" wrap="square" lIns="92900" tIns="45725" rIns="92900" bIns="45725" anchor="t" anchorCtr="0">
            <a:no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 dirty="0">
              <a:latin typeface="Open Sans Light" panose="020B0606030504020204" pitchFamily="34" charset="0"/>
              <a:ea typeface="Open Sans Light" panose="020B0606030504020204" pitchFamily="34" charset="0"/>
              <a:cs typeface="Open Sans Light" panose="020B0606030504020204" pitchFamily="34" charset="0"/>
            </a:endParaRPr>
          </a:p>
        </p:txBody>
      </p:sp>
      <p:sp>
        <p:nvSpPr>
          <p:cNvPr id="253" name="Google Shape;253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882650"/>
            <a:ext cx="5441950" cy="3062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7:notes"/>
          <p:cNvSpPr txBox="1">
            <a:spLocks noGrp="1"/>
          </p:cNvSpPr>
          <p:nvPr>
            <p:ph type="body" idx="1"/>
          </p:nvPr>
        </p:nvSpPr>
        <p:spPr>
          <a:xfrm>
            <a:off x="933450" y="4367213"/>
            <a:ext cx="5130800" cy="4137025"/>
          </a:xfrm>
          <a:prstGeom prst="rect">
            <a:avLst/>
          </a:prstGeom>
        </p:spPr>
        <p:txBody>
          <a:bodyPr spcFirstLastPara="1" wrap="square" lIns="92900" tIns="45725" rIns="92900" bIns="45725" anchor="t" anchorCtr="0">
            <a:no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 dirty="0">
              <a:latin typeface="Open Sans Light" panose="020B0606030504020204" pitchFamily="34" charset="0"/>
              <a:ea typeface="Open Sans Light" panose="020B0606030504020204" pitchFamily="34" charset="0"/>
              <a:cs typeface="Open Sans Light" panose="020B0606030504020204" pitchFamily="34" charset="0"/>
            </a:endParaRPr>
          </a:p>
        </p:txBody>
      </p:sp>
      <p:sp>
        <p:nvSpPr>
          <p:cNvPr id="235" name="Google Shape;235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882650"/>
            <a:ext cx="5441950" cy="3062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245202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0:notes"/>
          <p:cNvSpPr txBox="1">
            <a:spLocks noGrp="1"/>
          </p:cNvSpPr>
          <p:nvPr>
            <p:ph type="body" idx="1"/>
          </p:nvPr>
        </p:nvSpPr>
        <p:spPr>
          <a:xfrm>
            <a:off x="933450" y="4367213"/>
            <a:ext cx="5130800" cy="4137025"/>
          </a:xfrm>
          <a:prstGeom prst="rect">
            <a:avLst/>
          </a:prstGeom>
        </p:spPr>
        <p:txBody>
          <a:bodyPr spcFirstLastPara="1" wrap="square" lIns="92900" tIns="45725" rIns="92900" bIns="45725" anchor="t" anchorCtr="0">
            <a:no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 dirty="0">
              <a:latin typeface="Open Sans Light" panose="020B0606030504020204" pitchFamily="34" charset="0"/>
              <a:ea typeface="Open Sans Light" panose="020B0606030504020204" pitchFamily="34" charset="0"/>
              <a:cs typeface="Open Sans Light" panose="020B0606030504020204" pitchFamily="34" charset="0"/>
            </a:endParaRPr>
          </a:p>
        </p:txBody>
      </p:sp>
      <p:sp>
        <p:nvSpPr>
          <p:cNvPr id="262" name="Google Shape;262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882650"/>
            <a:ext cx="5441950" cy="3062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1:notes"/>
          <p:cNvSpPr txBox="1">
            <a:spLocks noGrp="1"/>
          </p:cNvSpPr>
          <p:nvPr>
            <p:ph type="body" idx="1"/>
          </p:nvPr>
        </p:nvSpPr>
        <p:spPr>
          <a:xfrm>
            <a:off x="933450" y="4367213"/>
            <a:ext cx="5130800" cy="4137025"/>
          </a:xfrm>
          <a:prstGeom prst="rect">
            <a:avLst/>
          </a:prstGeom>
        </p:spPr>
        <p:txBody>
          <a:bodyPr spcFirstLastPara="1" wrap="square" lIns="92900" tIns="45725" rIns="92900" bIns="45725" anchor="t" anchorCtr="0">
            <a:no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 dirty="0">
              <a:latin typeface="Open Sans Light" panose="020B0606030504020204" pitchFamily="34" charset="0"/>
              <a:ea typeface="Open Sans Light" panose="020B0606030504020204" pitchFamily="34" charset="0"/>
              <a:cs typeface="Open Sans Light" panose="020B0606030504020204" pitchFamily="34" charset="0"/>
            </a:endParaRPr>
          </a:p>
        </p:txBody>
      </p:sp>
      <p:sp>
        <p:nvSpPr>
          <p:cNvPr id="272" name="Google Shape;272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882650"/>
            <a:ext cx="5441950" cy="3062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4:notes"/>
          <p:cNvSpPr txBox="1">
            <a:spLocks noGrp="1"/>
          </p:cNvSpPr>
          <p:nvPr>
            <p:ph type="body" idx="1"/>
          </p:nvPr>
        </p:nvSpPr>
        <p:spPr>
          <a:xfrm>
            <a:off x="933450" y="4367213"/>
            <a:ext cx="5130800" cy="4137025"/>
          </a:xfrm>
          <a:prstGeom prst="rect">
            <a:avLst/>
          </a:prstGeom>
        </p:spPr>
        <p:txBody>
          <a:bodyPr spcFirstLastPara="1" wrap="square" lIns="92900" tIns="45725" rIns="92900" bIns="45725" anchor="t" anchorCtr="0">
            <a:no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 dirty="0">
              <a:latin typeface="Open Sans Light" panose="020B0606030504020204" pitchFamily="34" charset="0"/>
              <a:ea typeface="Open Sans Light" panose="020B0606030504020204" pitchFamily="34" charset="0"/>
              <a:cs typeface="Open Sans Light" panose="020B0606030504020204" pitchFamily="34" charset="0"/>
            </a:endParaRPr>
          </a:p>
        </p:txBody>
      </p:sp>
      <p:sp>
        <p:nvSpPr>
          <p:cNvPr id="114" name="Google Shape;11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882650"/>
            <a:ext cx="5441950" cy="3062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2BDF7928-D1E0-C947-A399-519A47F33460}" type="slidenum">
              <a:rPr lang="en-US" sz="900">
                <a:latin typeface="Times New Roman" charset="0"/>
              </a:rPr>
              <a:pPr/>
              <a:t>4</a:t>
            </a:fld>
            <a:endParaRPr lang="en-US" sz="900">
              <a:latin typeface="Times New Roman" charset="0"/>
            </a:endParaRPr>
          </a:p>
        </p:txBody>
      </p:sp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77875" y="882650"/>
            <a:ext cx="5441950" cy="3062288"/>
          </a:xfrm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 dirty="0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40217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2BDF7928-D1E0-C947-A399-519A47F33460}" type="slidenum">
              <a:rPr lang="en-US" sz="900">
                <a:latin typeface="Times New Roman" charset="0"/>
              </a:rPr>
              <a:pPr/>
              <a:t>5</a:t>
            </a:fld>
            <a:endParaRPr lang="en-US" sz="900">
              <a:latin typeface="Times New Roman" charset="0"/>
            </a:endParaRPr>
          </a:p>
        </p:txBody>
      </p:sp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77875" y="882650"/>
            <a:ext cx="5441950" cy="3062288"/>
          </a:xfrm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 dirty="0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20320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2BDF7928-D1E0-C947-A399-519A47F33460}" type="slidenum">
              <a:rPr lang="en-US" sz="900">
                <a:latin typeface="Times New Roman" charset="0"/>
              </a:rPr>
              <a:pPr/>
              <a:t>8</a:t>
            </a:fld>
            <a:endParaRPr lang="en-US" sz="900">
              <a:latin typeface="Times New Roman" charset="0"/>
            </a:endParaRPr>
          </a:p>
        </p:txBody>
      </p:sp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77875" y="882650"/>
            <a:ext cx="5441950" cy="3062288"/>
          </a:xfrm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 dirty="0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56097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2BDF7928-D1E0-C947-A399-519A47F33460}" type="slidenum">
              <a:rPr lang="en-US" sz="900">
                <a:latin typeface="Times New Roman" charset="0"/>
              </a:rPr>
              <a:pPr/>
              <a:t>9</a:t>
            </a:fld>
            <a:endParaRPr lang="en-US" sz="900">
              <a:latin typeface="Times New Roman" charset="0"/>
            </a:endParaRPr>
          </a:p>
        </p:txBody>
      </p:sp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77875" y="882650"/>
            <a:ext cx="5441950" cy="3062288"/>
          </a:xfrm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 dirty="0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00291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6:notes"/>
          <p:cNvSpPr txBox="1">
            <a:spLocks noGrp="1"/>
          </p:cNvSpPr>
          <p:nvPr>
            <p:ph type="body" idx="1"/>
          </p:nvPr>
        </p:nvSpPr>
        <p:spPr>
          <a:xfrm>
            <a:off x="933450" y="4367213"/>
            <a:ext cx="5130800" cy="4137025"/>
          </a:xfrm>
          <a:prstGeom prst="rect">
            <a:avLst/>
          </a:prstGeom>
        </p:spPr>
        <p:txBody>
          <a:bodyPr spcFirstLastPara="1" wrap="square" lIns="92900" tIns="45725" rIns="92900" bIns="45725" anchor="t" anchorCtr="0">
            <a:no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 dirty="0">
              <a:latin typeface="Open Sans Light" panose="020B0606030504020204" pitchFamily="34" charset="0"/>
              <a:ea typeface="Open Sans Light" panose="020B0606030504020204" pitchFamily="34" charset="0"/>
              <a:cs typeface="Open Sans Light" panose="020B0606030504020204" pitchFamily="34" charset="0"/>
            </a:endParaRPr>
          </a:p>
        </p:txBody>
      </p:sp>
      <p:sp>
        <p:nvSpPr>
          <p:cNvPr id="132" name="Google Shape;13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882650"/>
            <a:ext cx="5441950" cy="3062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Open Sans Light" panose="020B0606030504020204" pitchFamily="34" charset="0"/>
              <a:ea typeface="Open Sans Light" panose="020B0606030504020204" pitchFamily="34" charset="0"/>
              <a:cs typeface="Open Sans Light" panose="020B0606030504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-US" sz="900" smtClean="0">
                <a:solidFill>
                  <a:schemeClr val="dk1"/>
                </a:solidFill>
                <a:ea typeface="Times New Roman"/>
                <a:cs typeface="Times New Roman"/>
                <a:sym typeface="Times New Roman"/>
              </a:rPr>
              <a:pPr algn="r"/>
              <a:t>13</a:t>
            </a:fld>
            <a:endParaRPr lang="en-US" sz="900" dirty="0">
              <a:solidFill>
                <a:schemeClr val="dk1"/>
              </a:solidFill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808712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3:notes"/>
          <p:cNvSpPr txBox="1">
            <a:spLocks noGrp="1"/>
          </p:cNvSpPr>
          <p:nvPr>
            <p:ph type="body" idx="1"/>
          </p:nvPr>
        </p:nvSpPr>
        <p:spPr>
          <a:xfrm>
            <a:off x="933450" y="4367213"/>
            <a:ext cx="5130800" cy="4137025"/>
          </a:xfrm>
          <a:prstGeom prst="rect">
            <a:avLst/>
          </a:prstGeom>
        </p:spPr>
        <p:txBody>
          <a:bodyPr spcFirstLastPara="1" wrap="square" lIns="92900" tIns="45725" rIns="92900" bIns="45725" anchor="t" anchorCtr="0">
            <a:no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 dirty="0">
              <a:latin typeface="Open Sans Light" panose="020B0606030504020204" pitchFamily="34" charset="0"/>
              <a:ea typeface="Open Sans Light" panose="020B0606030504020204" pitchFamily="34" charset="0"/>
              <a:cs typeface="Open Sans Light" panose="020B0606030504020204" pitchFamily="34" charset="0"/>
            </a:endParaRPr>
          </a:p>
        </p:txBody>
      </p:sp>
      <p:sp>
        <p:nvSpPr>
          <p:cNvPr id="198" name="Google Shape;198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882650"/>
            <a:ext cx="5441950" cy="3062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microsoft.com/office/2007/relationships/hdphoto" Target="../media/hdphoto2.wdp"/><Relationship Id="rId7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14400"/>
          </a:xfrm>
        </p:spPr>
        <p:txBody>
          <a:bodyPr>
            <a:normAutofit/>
          </a:bodyPr>
          <a:lstStyle>
            <a:lvl1pPr>
              <a:defRPr sz="36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800" b="0" i="0" baseline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>
              <a:defRPr sz="2800" b="0" i="0" baseline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2pPr>
            <a:lvl3pPr>
              <a:defRPr sz="2400" b="0" i="0" baseline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3pPr>
            <a:lvl4pPr>
              <a:defRPr sz="2400" b="0" i="0" baseline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4pPr>
            <a:lvl5pPr>
              <a:defRPr sz="2000" b="0" i="0" baseline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0F574F4-9EA5-E09D-AA0C-48EE3C3246A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434666"/>
            <a:ext cx="4572000" cy="303743"/>
          </a:xfrm>
        </p:spPr>
        <p:txBody>
          <a:bodyPr/>
          <a:lstStyle>
            <a:lvl1pPr>
              <a:defRPr b="0" i="0">
                <a:latin typeface="FreightMicro Pro Medium" panose="02000603020000020004" pitchFamily="2" charset="0"/>
              </a:defRPr>
            </a:lvl1pPr>
          </a:lstStyle>
          <a:p>
            <a:r>
              <a:rPr lang="en-US" dirty="0"/>
              <a:t>Michael Ball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14437862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8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6DCF39-8489-B440-287B-604AF733C85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1" y="6500285"/>
            <a:ext cx="4348655" cy="273049"/>
          </a:xfrm>
        </p:spPr>
        <p:txBody>
          <a:bodyPr/>
          <a:lstStyle>
            <a:lvl1pPr>
              <a:defRPr b="0" i="0">
                <a:latin typeface="FreightMicro Pro Book" panose="02000603020000020004" pitchFamily="2" charset="0"/>
              </a:defRPr>
            </a:lvl1pPr>
          </a:lstStyle>
          <a:p>
            <a:r>
              <a:rPr lang="en-US" dirty="0"/>
              <a:t>Michael Ball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23045077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7">
            <a:extLst>
              <a:ext uri="{FF2B5EF4-FFF2-40B4-BE49-F238E27FC236}">
                <a16:creationId xmlns:a16="http://schemas.microsoft.com/office/drawing/2014/main" id="{ECA42F45-1436-E397-BC1C-20EF043ED08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1" y="6483351"/>
            <a:ext cx="4348655" cy="365125"/>
          </a:xfrm>
        </p:spPr>
        <p:txBody>
          <a:bodyPr/>
          <a:lstStyle>
            <a:lvl1pPr>
              <a:defRPr b="0" i="0">
                <a:latin typeface="FreightMicro Pro Book" panose="02000603020000020004" pitchFamily="2" charset="0"/>
              </a:defRPr>
            </a:lvl1pPr>
          </a:lstStyle>
          <a:p>
            <a:r>
              <a:rPr lang="en-US"/>
              <a:t>Michael Ball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12527645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15900"/>
            <a:ext cx="10261600" cy="736600"/>
          </a:xfrm>
        </p:spPr>
        <p:txBody>
          <a:bodyPr/>
          <a:lstStyle>
            <a:lvl1pPr>
              <a:defRPr sz="28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533400" y="1066800"/>
            <a:ext cx="5359400" cy="52578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096000" y="1066801"/>
            <a:ext cx="5562600" cy="2552700"/>
          </a:xfrm>
        </p:spPr>
        <p:txBody>
          <a:bodyPr/>
          <a:lstStyle>
            <a:lvl1pPr>
              <a:defRPr sz="2667"/>
            </a:lvl1pPr>
            <a:lvl2pPr>
              <a:defRPr sz="2667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096000" y="3771901"/>
            <a:ext cx="5562600" cy="2552700"/>
          </a:xfrm>
        </p:spPr>
        <p:txBody>
          <a:bodyPr/>
          <a:lstStyle>
            <a:lvl1pPr>
              <a:defRPr sz="2667"/>
            </a:lvl1pPr>
            <a:lvl2pPr>
              <a:defRPr sz="2667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9B8C7DD-E937-7C7A-0125-F53589ECA24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b="0" i="0">
                <a:latin typeface="FreightMicro Pro Book" panose="02000603020000020004" pitchFamily="2" charset="0"/>
              </a:defRPr>
            </a:lvl1pPr>
          </a:lstStyle>
          <a:p>
            <a:r>
              <a:rPr lang="en-US"/>
              <a:t>Michael Ball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22239993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9"/>
          </a:xfrm>
        </p:spPr>
        <p:txBody>
          <a:bodyPr anchor="b"/>
          <a:lstStyle>
            <a:lvl1pPr algn="l">
              <a:defRPr sz="844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320800" y="1143007"/>
            <a:ext cx="9855200" cy="3584575"/>
          </a:xfrm>
        </p:spPr>
        <p:txBody>
          <a:bodyPr/>
          <a:lstStyle>
            <a:lvl1pPr marL="0" indent="0">
              <a:buNone/>
              <a:defRPr sz="1351"/>
            </a:lvl1pPr>
            <a:lvl2pPr marL="192877" indent="0">
              <a:buNone/>
              <a:defRPr sz="1181"/>
            </a:lvl2pPr>
            <a:lvl3pPr marL="385753" indent="0">
              <a:buNone/>
              <a:defRPr sz="1013"/>
            </a:lvl3pPr>
            <a:lvl4pPr marL="578630" indent="0">
              <a:buNone/>
              <a:defRPr sz="844"/>
            </a:lvl4pPr>
            <a:lvl5pPr marL="771506" indent="0">
              <a:buNone/>
              <a:defRPr sz="844"/>
            </a:lvl5pPr>
            <a:lvl6pPr marL="964383" indent="0">
              <a:buNone/>
              <a:defRPr sz="844"/>
            </a:lvl6pPr>
            <a:lvl7pPr marL="1157259" indent="0">
              <a:buNone/>
              <a:defRPr sz="844"/>
            </a:lvl7pPr>
            <a:lvl8pPr marL="1350136" indent="0">
              <a:buNone/>
              <a:defRPr sz="844"/>
            </a:lvl8pPr>
            <a:lvl9pPr marL="1543012" indent="0">
              <a:buNone/>
              <a:defRPr sz="844"/>
            </a:lvl9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3"/>
          </a:xfrm>
        </p:spPr>
        <p:txBody>
          <a:bodyPr/>
          <a:lstStyle>
            <a:lvl1pPr marL="0" indent="0">
              <a:buNone/>
              <a:defRPr sz="591"/>
            </a:lvl1pPr>
            <a:lvl2pPr marL="192877" indent="0">
              <a:buNone/>
              <a:defRPr sz="507"/>
            </a:lvl2pPr>
            <a:lvl3pPr marL="385753" indent="0">
              <a:buNone/>
              <a:defRPr sz="421"/>
            </a:lvl3pPr>
            <a:lvl4pPr marL="578630" indent="0">
              <a:buNone/>
              <a:defRPr sz="380"/>
            </a:lvl4pPr>
            <a:lvl5pPr marL="771506" indent="0">
              <a:buNone/>
              <a:defRPr sz="380"/>
            </a:lvl5pPr>
            <a:lvl6pPr marL="964383" indent="0">
              <a:buNone/>
              <a:defRPr sz="380"/>
            </a:lvl6pPr>
            <a:lvl7pPr marL="1157259" indent="0">
              <a:buNone/>
              <a:defRPr sz="380"/>
            </a:lvl7pPr>
            <a:lvl8pPr marL="1350136" indent="0">
              <a:buNone/>
              <a:defRPr sz="380"/>
            </a:lvl8pPr>
            <a:lvl9pPr marL="1543012" indent="0">
              <a:buNone/>
              <a:defRPr sz="3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A8BDE8-F90A-0148-46CF-5751E5EEBD9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b="0" i="0">
                <a:latin typeface="FreightMicro Pro Book" panose="02000603020000020004" pitchFamily="2" charset="0"/>
              </a:defRPr>
            </a:lvl1pPr>
          </a:lstStyle>
          <a:p>
            <a:r>
              <a:rPr lang="en-US"/>
              <a:t>Michael Ball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200839946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1143000"/>
            <a:ext cx="5463117" cy="639763"/>
          </a:xfrm>
        </p:spPr>
        <p:txBody>
          <a:bodyPr anchor="b"/>
          <a:lstStyle>
            <a:lvl1pPr marL="0" indent="0">
              <a:buNone/>
              <a:defRPr sz="1013" b="0"/>
            </a:lvl1pPr>
            <a:lvl2pPr marL="192877" indent="0">
              <a:buNone/>
              <a:defRPr sz="844" b="1"/>
            </a:lvl2pPr>
            <a:lvl3pPr marL="385753" indent="0">
              <a:buNone/>
              <a:defRPr sz="760" b="1"/>
            </a:lvl3pPr>
            <a:lvl4pPr marL="578630" indent="0">
              <a:buNone/>
              <a:defRPr sz="675" b="1"/>
            </a:lvl4pPr>
            <a:lvl5pPr marL="771506" indent="0">
              <a:buNone/>
              <a:defRPr sz="675" b="1"/>
            </a:lvl5pPr>
            <a:lvl6pPr marL="964383" indent="0">
              <a:buNone/>
              <a:defRPr sz="675" b="1"/>
            </a:lvl6pPr>
            <a:lvl7pPr marL="1157259" indent="0">
              <a:buNone/>
              <a:defRPr sz="675" b="1"/>
            </a:lvl7pPr>
            <a:lvl8pPr marL="1350136" indent="0">
              <a:buNone/>
              <a:defRPr sz="675" b="1"/>
            </a:lvl8pPr>
            <a:lvl9pPr marL="1543012" indent="0">
              <a:buNone/>
              <a:defRPr sz="675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1284" y="1782762"/>
            <a:ext cx="5463117" cy="4465639"/>
          </a:xfrm>
        </p:spPr>
        <p:txBody>
          <a:bodyPr/>
          <a:lstStyle>
            <a:lvl1pPr>
              <a:defRPr sz="1013"/>
            </a:lvl1pPr>
            <a:lvl2pPr>
              <a:defRPr sz="760"/>
            </a:lvl2pPr>
            <a:lvl3pPr>
              <a:defRPr sz="760"/>
            </a:lvl3pPr>
            <a:lvl4pPr>
              <a:defRPr sz="591"/>
            </a:lvl4pPr>
            <a:lvl5pPr>
              <a:defRPr sz="591"/>
            </a:lvl5pPr>
            <a:lvl6pPr>
              <a:defRPr sz="675"/>
            </a:lvl6pPr>
            <a:lvl7pPr>
              <a:defRPr sz="675"/>
            </a:lvl7pPr>
            <a:lvl8pPr>
              <a:defRPr sz="675"/>
            </a:lvl8pPr>
            <a:lvl9pPr>
              <a:defRPr sz="675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143000"/>
            <a:ext cx="5463117" cy="639763"/>
          </a:xfrm>
        </p:spPr>
        <p:txBody>
          <a:bodyPr anchor="b"/>
          <a:lstStyle>
            <a:lvl1pPr marL="0" indent="0">
              <a:buNone/>
              <a:defRPr sz="1013" b="0"/>
            </a:lvl1pPr>
            <a:lvl2pPr marL="192877" indent="0">
              <a:buNone/>
              <a:defRPr sz="844" b="1"/>
            </a:lvl2pPr>
            <a:lvl3pPr marL="385753" indent="0">
              <a:buNone/>
              <a:defRPr sz="760" b="1"/>
            </a:lvl3pPr>
            <a:lvl4pPr marL="578630" indent="0">
              <a:buNone/>
              <a:defRPr sz="675" b="1"/>
            </a:lvl4pPr>
            <a:lvl5pPr marL="771506" indent="0">
              <a:buNone/>
              <a:defRPr sz="675" b="1"/>
            </a:lvl5pPr>
            <a:lvl6pPr marL="964383" indent="0">
              <a:buNone/>
              <a:defRPr sz="675" b="1"/>
            </a:lvl6pPr>
            <a:lvl7pPr marL="1157259" indent="0">
              <a:buNone/>
              <a:defRPr sz="675" b="1"/>
            </a:lvl7pPr>
            <a:lvl8pPr marL="1350136" indent="0">
              <a:buNone/>
              <a:defRPr sz="675" b="1"/>
            </a:lvl8pPr>
            <a:lvl9pPr marL="1543012" indent="0">
              <a:buNone/>
              <a:defRPr sz="675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1782762"/>
            <a:ext cx="5463117" cy="4465639"/>
          </a:xfrm>
        </p:spPr>
        <p:txBody>
          <a:bodyPr/>
          <a:lstStyle>
            <a:lvl1pPr>
              <a:defRPr sz="1013"/>
            </a:lvl1pPr>
            <a:lvl2pPr>
              <a:defRPr sz="760"/>
            </a:lvl2pPr>
            <a:lvl3pPr>
              <a:defRPr sz="760"/>
            </a:lvl3pPr>
            <a:lvl4pPr>
              <a:defRPr sz="591"/>
            </a:lvl4pPr>
            <a:lvl5pPr>
              <a:defRPr sz="591"/>
            </a:lvl5pPr>
            <a:lvl6pPr>
              <a:defRPr sz="675"/>
            </a:lvl6pPr>
            <a:lvl7pPr>
              <a:defRPr sz="675"/>
            </a:lvl7pPr>
            <a:lvl8pPr>
              <a:defRPr sz="675"/>
            </a:lvl8pPr>
            <a:lvl9pPr>
              <a:defRPr sz="675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1473C0D-F6C2-9B49-8D89-9F3EF0BD4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228600"/>
            <a:ext cx="10210800" cy="736600"/>
          </a:xfrm>
        </p:spPr>
        <p:txBody>
          <a:bodyPr/>
          <a:lstStyle>
            <a:lvl1pPr>
              <a:defRPr sz="28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8EDAE3B-4F9B-E1D9-6A36-666A736E6FC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b="0" i="0">
                <a:latin typeface="FreightMicro Pro Book" panose="02000603020000020004" pitchFamily="2" charset="0"/>
              </a:defRPr>
            </a:lvl1pPr>
          </a:lstStyle>
          <a:p>
            <a:r>
              <a:rPr lang="en-US"/>
              <a:t>Michael Ball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30746789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914400" y="228600"/>
            <a:ext cx="10260960" cy="736200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b="0" i="0">
                <a:latin typeface="Open Sans Light" panose="020B0606030504020204" pitchFamily="34" charset="0"/>
              </a:defRPr>
            </a:lvl1pPr>
          </a:lstStyle>
          <a:p>
            <a:endParaRPr lang="en-US" sz="788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subTitle"/>
          </p:nvPr>
        </p:nvSpPr>
        <p:spPr>
          <a:xfrm>
            <a:off x="914400" y="1066680"/>
            <a:ext cx="10159680" cy="5257440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b="0" i="0">
                <a:latin typeface="Open Sans Light" panose="020B0606030504020204" pitchFamily="34" charset="0"/>
              </a:defRPr>
            </a:lvl1pPr>
          </a:lstStyle>
          <a:p>
            <a:pPr algn="ctr"/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7452491-A029-4B13-92F1-12DB3B77C8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b="0" i="0">
                <a:latin typeface="FreightMicro Pro Book" panose="02000603020000020004" pitchFamily="2" charset="0"/>
              </a:defRPr>
            </a:lvl1pPr>
          </a:lstStyle>
          <a:p>
            <a:r>
              <a:rPr lang="en-US"/>
              <a:t>Michael Ball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19449817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IT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E1852-78FC-D3F3-C972-F219664A4F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CITN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97D5024-0F78-8518-088C-2091FD4977F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1000" y="1066800"/>
            <a:ext cx="7924800" cy="5257800"/>
          </a:xfrm>
        </p:spPr>
        <p:txBody>
          <a:bodyPr>
            <a:normAutofit/>
          </a:bodyPr>
          <a:lstStyle>
            <a:lvl1pPr marL="0" indent="0" algn="just">
              <a:buNone/>
              <a:defRPr sz="2000"/>
            </a:lvl1pPr>
            <a:lvl2pPr marL="192877" indent="0" algn="just">
              <a:buNone/>
              <a:defRPr/>
            </a:lvl2pPr>
            <a:lvl3pPr marL="385753" indent="0" algn="just">
              <a:buNone/>
              <a:defRPr/>
            </a:lvl3pPr>
            <a:lvl4pPr marL="578630" indent="0" algn="just">
              <a:buNone/>
              <a:defRPr/>
            </a:lvl4pPr>
            <a:lvl5pPr marL="771506" indent="0" algn="just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08115F0-EE99-B62A-B436-CE068D384E2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458200" y="152400"/>
            <a:ext cx="3276600" cy="22860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DAD039-3F0B-EE63-8523-7285720D1B2D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>
                <a:latin typeface="FreightMicro Pro Light" panose="02000603030000020004" pitchFamily="2" charset="0"/>
              </a:rPr>
              <a:t>Michael Ball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374472015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9E935-D3CA-F2F6-7481-6CC2EA5CE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B82928C-C2C6-56F3-58DC-18D2AB8BF6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066800"/>
            <a:ext cx="8763000" cy="2514600"/>
          </a:xfrm>
        </p:spPr>
        <p:txBody>
          <a:bodyPr/>
          <a:lstStyle>
            <a:lvl1pPr>
              <a:defRPr sz="2200" b="0" i="0" baseline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>
              <a:defRPr sz="2200" b="0" i="0" baseline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2pPr>
            <a:lvl3pPr>
              <a:defRPr sz="2000" b="0" i="0" baseline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3pPr>
            <a:lvl4pPr>
              <a:defRPr sz="2000" b="0" i="0" baseline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4pPr>
            <a:lvl5pPr>
              <a:defRPr sz="1800" b="0" i="0" baseline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0B3683A-E9D6-DD15-0B31-95D169D29D3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33400" y="3733800"/>
            <a:ext cx="8763000" cy="25146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Python Code:</a:t>
            </a:r>
          </a:p>
          <a:p>
            <a: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&gt;&gt;&gt; </a:t>
            </a:r>
          </a:p>
          <a:p>
            <a: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Terminal Commands:</a:t>
            </a:r>
            <a:b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$ …</a:t>
            </a:r>
          </a:p>
          <a:p>
            <a:pPr lvl="0"/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D56C03-6D79-D18C-760B-B6B4E561C84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>
                <a:latin typeface="FreightMicro Pro Light" panose="02000603030000020004" pitchFamily="2" charset="0"/>
              </a:rPr>
              <a:t>Michael Ball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223281367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1143000"/>
            <a:ext cx="5463117" cy="639763"/>
          </a:xfrm>
        </p:spPr>
        <p:txBody>
          <a:bodyPr anchor="b"/>
          <a:lstStyle>
            <a:lvl1pPr marL="0" indent="0">
              <a:buNone/>
              <a:defRPr sz="1013" b="0"/>
            </a:lvl1pPr>
            <a:lvl2pPr marL="192877" indent="0">
              <a:buNone/>
              <a:defRPr sz="844" b="1"/>
            </a:lvl2pPr>
            <a:lvl3pPr marL="385753" indent="0">
              <a:buNone/>
              <a:defRPr sz="760" b="1"/>
            </a:lvl3pPr>
            <a:lvl4pPr marL="578630" indent="0">
              <a:buNone/>
              <a:defRPr sz="675" b="1"/>
            </a:lvl4pPr>
            <a:lvl5pPr marL="771506" indent="0">
              <a:buNone/>
              <a:defRPr sz="675" b="1"/>
            </a:lvl5pPr>
            <a:lvl6pPr marL="964383" indent="0">
              <a:buNone/>
              <a:defRPr sz="675" b="1"/>
            </a:lvl6pPr>
            <a:lvl7pPr marL="1157259" indent="0">
              <a:buNone/>
              <a:defRPr sz="675" b="1"/>
            </a:lvl7pPr>
            <a:lvl8pPr marL="1350136" indent="0">
              <a:buNone/>
              <a:defRPr sz="675" b="1"/>
            </a:lvl8pPr>
            <a:lvl9pPr marL="1543012" indent="0">
              <a:buNone/>
              <a:defRPr sz="675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1284" y="1782762"/>
            <a:ext cx="5463117" cy="4465639"/>
          </a:xfrm>
        </p:spPr>
        <p:txBody>
          <a:bodyPr/>
          <a:lstStyle>
            <a:lvl1pPr>
              <a:defRPr sz="1013"/>
            </a:lvl1pPr>
            <a:lvl2pPr>
              <a:defRPr sz="760"/>
            </a:lvl2pPr>
            <a:lvl3pPr>
              <a:defRPr sz="760"/>
            </a:lvl3pPr>
            <a:lvl4pPr>
              <a:defRPr sz="591"/>
            </a:lvl4pPr>
            <a:lvl5pPr>
              <a:defRPr sz="591"/>
            </a:lvl5pPr>
            <a:lvl6pPr>
              <a:defRPr sz="675"/>
            </a:lvl6pPr>
            <a:lvl7pPr>
              <a:defRPr sz="675"/>
            </a:lvl7pPr>
            <a:lvl8pPr>
              <a:defRPr sz="675"/>
            </a:lvl8pPr>
            <a:lvl9pPr>
              <a:defRPr sz="675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143000"/>
            <a:ext cx="5463117" cy="639763"/>
          </a:xfrm>
        </p:spPr>
        <p:txBody>
          <a:bodyPr anchor="b"/>
          <a:lstStyle>
            <a:lvl1pPr marL="0" indent="0">
              <a:buNone/>
              <a:defRPr sz="1013" b="0"/>
            </a:lvl1pPr>
            <a:lvl2pPr marL="192877" indent="0">
              <a:buNone/>
              <a:defRPr sz="844" b="1"/>
            </a:lvl2pPr>
            <a:lvl3pPr marL="385753" indent="0">
              <a:buNone/>
              <a:defRPr sz="760" b="1"/>
            </a:lvl3pPr>
            <a:lvl4pPr marL="578630" indent="0">
              <a:buNone/>
              <a:defRPr sz="675" b="1"/>
            </a:lvl4pPr>
            <a:lvl5pPr marL="771506" indent="0">
              <a:buNone/>
              <a:defRPr sz="675" b="1"/>
            </a:lvl5pPr>
            <a:lvl6pPr marL="964383" indent="0">
              <a:buNone/>
              <a:defRPr sz="675" b="1"/>
            </a:lvl6pPr>
            <a:lvl7pPr marL="1157259" indent="0">
              <a:buNone/>
              <a:defRPr sz="675" b="1"/>
            </a:lvl7pPr>
            <a:lvl8pPr marL="1350136" indent="0">
              <a:buNone/>
              <a:defRPr sz="675" b="1"/>
            </a:lvl8pPr>
            <a:lvl9pPr marL="1543012" indent="0">
              <a:buNone/>
              <a:defRPr sz="675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1782762"/>
            <a:ext cx="5463117" cy="4465639"/>
          </a:xfrm>
        </p:spPr>
        <p:txBody>
          <a:bodyPr/>
          <a:lstStyle>
            <a:lvl1pPr>
              <a:defRPr sz="1013"/>
            </a:lvl1pPr>
            <a:lvl2pPr>
              <a:defRPr sz="760"/>
            </a:lvl2pPr>
            <a:lvl3pPr>
              <a:defRPr sz="760"/>
            </a:lvl3pPr>
            <a:lvl4pPr>
              <a:defRPr sz="591"/>
            </a:lvl4pPr>
            <a:lvl5pPr>
              <a:defRPr sz="591"/>
            </a:lvl5pPr>
            <a:lvl6pPr>
              <a:defRPr sz="675"/>
            </a:lvl6pPr>
            <a:lvl7pPr>
              <a:defRPr sz="675"/>
            </a:lvl7pPr>
            <a:lvl8pPr>
              <a:defRPr sz="675"/>
            </a:lvl8pPr>
            <a:lvl9pPr>
              <a:defRPr sz="675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1473C0D-F6C2-9B49-8D89-9F3EF0BD4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14400"/>
          </a:xfrm>
        </p:spPr>
        <p:txBody>
          <a:bodyPr/>
          <a:lstStyle>
            <a:lvl1pPr>
              <a:defRPr sz="28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C6EE0E2-0155-74C7-B124-ACD0680418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>
                <a:latin typeface="FreightMicro Pro Light" panose="02000603030000020004" pitchFamily="2" charset="0"/>
              </a:rPr>
              <a:t>Michael Ball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268708376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1143000"/>
            <a:ext cx="5463117" cy="639763"/>
          </a:xfrm>
        </p:spPr>
        <p:txBody>
          <a:bodyPr anchor="b"/>
          <a:lstStyle>
            <a:lvl1pPr marL="0" indent="0">
              <a:buNone/>
              <a:defRPr sz="1013" b="0"/>
            </a:lvl1pPr>
            <a:lvl2pPr marL="192877" indent="0">
              <a:buNone/>
              <a:defRPr sz="844" b="1"/>
            </a:lvl2pPr>
            <a:lvl3pPr marL="385753" indent="0">
              <a:buNone/>
              <a:defRPr sz="760" b="1"/>
            </a:lvl3pPr>
            <a:lvl4pPr marL="578630" indent="0">
              <a:buNone/>
              <a:defRPr sz="675" b="1"/>
            </a:lvl4pPr>
            <a:lvl5pPr marL="771506" indent="0">
              <a:buNone/>
              <a:defRPr sz="675" b="1"/>
            </a:lvl5pPr>
            <a:lvl6pPr marL="964383" indent="0">
              <a:buNone/>
              <a:defRPr sz="675" b="1"/>
            </a:lvl6pPr>
            <a:lvl7pPr marL="1157259" indent="0">
              <a:buNone/>
              <a:defRPr sz="675" b="1"/>
            </a:lvl7pPr>
            <a:lvl8pPr marL="1350136" indent="0">
              <a:buNone/>
              <a:defRPr sz="675" b="1"/>
            </a:lvl8pPr>
            <a:lvl9pPr marL="1543012" indent="0">
              <a:buNone/>
              <a:defRPr sz="675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1284" y="1782762"/>
            <a:ext cx="5463117" cy="4465639"/>
          </a:xfrm>
        </p:spPr>
        <p:txBody>
          <a:bodyPr/>
          <a:lstStyle>
            <a:lvl1pPr>
              <a:defRPr sz="1013"/>
            </a:lvl1pPr>
            <a:lvl2pPr>
              <a:defRPr sz="760"/>
            </a:lvl2pPr>
            <a:lvl3pPr>
              <a:defRPr sz="760"/>
            </a:lvl3pPr>
            <a:lvl4pPr>
              <a:defRPr sz="591"/>
            </a:lvl4pPr>
            <a:lvl5pPr>
              <a:defRPr sz="591"/>
            </a:lvl5pPr>
            <a:lvl6pPr>
              <a:defRPr sz="675"/>
            </a:lvl6pPr>
            <a:lvl7pPr>
              <a:defRPr sz="675"/>
            </a:lvl7pPr>
            <a:lvl8pPr>
              <a:defRPr sz="675"/>
            </a:lvl8pPr>
            <a:lvl9pPr>
              <a:defRPr sz="675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143000"/>
            <a:ext cx="5463117" cy="639763"/>
          </a:xfrm>
        </p:spPr>
        <p:txBody>
          <a:bodyPr anchor="b"/>
          <a:lstStyle>
            <a:lvl1pPr marL="0" indent="0">
              <a:buNone/>
              <a:defRPr sz="1013" b="0"/>
            </a:lvl1pPr>
            <a:lvl2pPr marL="192877" indent="0">
              <a:buNone/>
              <a:defRPr sz="844" b="1"/>
            </a:lvl2pPr>
            <a:lvl3pPr marL="385753" indent="0">
              <a:buNone/>
              <a:defRPr sz="760" b="1"/>
            </a:lvl3pPr>
            <a:lvl4pPr marL="578630" indent="0">
              <a:buNone/>
              <a:defRPr sz="675" b="1"/>
            </a:lvl4pPr>
            <a:lvl5pPr marL="771506" indent="0">
              <a:buNone/>
              <a:defRPr sz="675" b="1"/>
            </a:lvl5pPr>
            <a:lvl6pPr marL="964383" indent="0">
              <a:buNone/>
              <a:defRPr sz="675" b="1"/>
            </a:lvl6pPr>
            <a:lvl7pPr marL="1157259" indent="0">
              <a:buNone/>
              <a:defRPr sz="675" b="1"/>
            </a:lvl7pPr>
            <a:lvl8pPr marL="1350136" indent="0">
              <a:buNone/>
              <a:defRPr sz="675" b="1"/>
            </a:lvl8pPr>
            <a:lvl9pPr marL="1543012" indent="0">
              <a:buNone/>
              <a:defRPr sz="675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1782762"/>
            <a:ext cx="5463117" cy="4465639"/>
          </a:xfrm>
        </p:spPr>
        <p:txBody>
          <a:bodyPr/>
          <a:lstStyle>
            <a:lvl1pPr>
              <a:defRPr sz="1013"/>
            </a:lvl1pPr>
            <a:lvl2pPr>
              <a:defRPr sz="760"/>
            </a:lvl2pPr>
            <a:lvl3pPr>
              <a:defRPr sz="760"/>
            </a:lvl3pPr>
            <a:lvl4pPr>
              <a:defRPr sz="591"/>
            </a:lvl4pPr>
            <a:lvl5pPr>
              <a:defRPr sz="591"/>
            </a:lvl5pPr>
            <a:lvl6pPr>
              <a:defRPr sz="675"/>
            </a:lvl6pPr>
            <a:lvl7pPr>
              <a:defRPr sz="675"/>
            </a:lvl7pPr>
            <a:lvl8pPr>
              <a:defRPr sz="675"/>
            </a:lvl8pPr>
            <a:lvl9pPr>
              <a:defRPr sz="675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1473C0D-F6C2-9B49-8D89-9F3EF0BD4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228600"/>
            <a:ext cx="10210800" cy="736600"/>
          </a:xfrm>
        </p:spPr>
        <p:txBody>
          <a:bodyPr/>
          <a:lstStyle>
            <a:lvl1pPr>
              <a:defRPr sz="28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8EDAE3B-4F9B-E1D9-6A36-666A736E6FC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>
                <a:latin typeface="FreightMicro Pro Light" panose="02000603030000020004" pitchFamily="2" charset="0"/>
              </a:rPr>
              <a:t>Michael Ball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18024610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7"/>
          <p:cNvSpPr>
            <a:spLocks noChangeShapeType="1"/>
          </p:cNvSpPr>
          <p:nvPr/>
        </p:nvSpPr>
        <p:spPr bwMode="auto">
          <a:xfrm>
            <a:off x="457200" y="1219200"/>
            <a:ext cx="11201400" cy="0"/>
          </a:xfrm>
          <a:prstGeom prst="line">
            <a:avLst/>
          </a:prstGeom>
          <a:noFill/>
          <a:ln w="47625" cap="rnd" cmpd="sng">
            <a:solidFill>
              <a:srgbClr val="FBBA03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760" b="0" i="0">
              <a:latin typeface="Open Sans Light" panose="020B0606030504020204" pitchFamily="34" charset="0"/>
              <a:ea typeface="Open Sans Light" panose="020B0606030504020204" pitchFamily="34" charset="0"/>
              <a:cs typeface="Open Sans Light" panose="020B0606030504020204" pitchFamily="34" charset="0"/>
            </a:endParaRPr>
          </a:p>
        </p:txBody>
      </p:sp>
      <p:sp>
        <p:nvSpPr>
          <p:cNvPr id="455685" name="Rectangle 5"/>
          <p:cNvSpPr>
            <a:spLocks noGrp="1" noChangeArrowheads="1"/>
          </p:cNvSpPr>
          <p:nvPr>
            <p:ph type="ctrTitle"/>
          </p:nvPr>
        </p:nvSpPr>
        <p:spPr>
          <a:xfrm>
            <a:off x="1983828" y="2153805"/>
            <a:ext cx="8458200" cy="1470025"/>
          </a:xfrm>
          <a:noFill/>
        </p:spPr>
        <p:txBody>
          <a:bodyPr lIns="457200" rIns="457200">
            <a:normAutofit/>
          </a:bodyPr>
          <a:lstStyle>
            <a:lvl1pPr algn="ctr">
              <a:defRPr sz="3733" b="0" i="0" baseline="0">
                <a:latin typeface="FreightMicro Pro Book" panose="0200060302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55686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2566131" y="3908993"/>
            <a:ext cx="7543800" cy="990600"/>
          </a:xfrm>
        </p:spPr>
        <p:txBody>
          <a:bodyPr/>
          <a:lstStyle>
            <a:lvl1pPr marL="0" indent="0" algn="ctr">
              <a:buFontTx/>
              <a:buNone/>
              <a:defRPr sz="3200" b="0" i="0">
                <a:solidFill>
                  <a:schemeClr val="bg1"/>
                </a:solidFill>
                <a:latin typeface="FreightMicro Pro Book" panose="02000603020000020004" pitchFamily="2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D689537F-BECA-854A-A037-BD779A5CA59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26131" y="382588"/>
            <a:ext cx="11232469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38844" tIns="19423" rIns="38844" bIns="19423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 i="0">
                <a:solidFill>
                  <a:srgbClr val="0332B7"/>
                </a:solidFill>
                <a:latin typeface="FreightText Pro Book" panose="02000603060000020004" pitchFamily="2" charset="0"/>
                <a:ea typeface="ＭＳ Ｐゴシック" charset="-128"/>
                <a:cs typeface="FreightText Pro Book" panose="02000603060000020004" pitchFamily="2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</a:defRPr>
            </a:lvl9pPr>
          </a:lstStyle>
          <a:p>
            <a:r>
              <a:rPr lang="en-US" sz="4800" b="0" i="0" kern="0" baseline="0" dirty="0">
                <a:solidFill>
                  <a:schemeClr val="accent1"/>
                </a:solidFill>
                <a:latin typeface="FreightMicro Pro Book" panose="02000603020000020004" pitchFamily="2" charset="0"/>
              </a:rPr>
              <a:t>Computational Structures in Data Science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E66487-F608-564D-808C-E53BA42B7ECC}"/>
              </a:ext>
            </a:extLst>
          </p:cNvPr>
          <p:cNvSpPr txBox="1"/>
          <p:nvPr userDrawn="1"/>
        </p:nvSpPr>
        <p:spPr>
          <a:xfrm>
            <a:off x="5108717" y="2584177"/>
            <a:ext cx="184731" cy="2135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788" b="0" i="0">
              <a:latin typeface="Open Sans Light" panose="020B0606030504020204" pitchFamily="34" charset="0"/>
              <a:ea typeface="Open Sans Light" panose="020B0606030504020204" pitchFamily="34" charset="0"/>
              <a:cs typeface="Open Sans Light" panose="020B0606030504020204" pitchFamily="34" charset="0"/>
            </a:endParaRPr>
          </a:p>
        </p:txBody>
      </p:sp>
      <p:pic>
        <p:nvPicPr>
          <p:cNvPr id="7" name="Picture 6" descr="A black and white logo&#10;&#10;Description automatically generated">
            <a:extLst>
              <a:ext uri="{FF2B5EF4-FFF2-40B4-BE49-F238E27FC236}">
                <a16:creationId xmlns:a16="http://schemas.microsoft.com/office/drawing/2014/main" id="{36936D33-9916-57D9-FB99-897ADE096A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09628" y="5211824"/>
            <a:ext cx="2006600" cy="800100"/>
          </a:xfrm>
          <a:prstGeom prst="rect">
            <a:avLst/>
          </a:prstGeom>
        </p:spPr>
      </p:pic>
      <p:pic>
        <p:nvPicPr>
          <p:cNvPr id="2" name="Picture 2" descr="cc logo">
            <a:extLst>
              <a:ext uri="{FF2B5EF4-FFF2-40B4-BE49-F238E27FC236}">
                <a16:creationId xmlns:a16="http://schemas.microsoft.com/office/drawing/2014/main" id="{EAA7962C-3F43-B61B-C295-5CC1C54FC63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" y="641604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3">
            <a:extLst>
              <a:ext uri="{FF2B5EF4-FFF2-40B4-BE49-F238E27FC236}">
                <a16:creationId xmlns:a16="http://schemas.microsoft.com/office/drawing/2014/main" id="{457D5436-895F-5C14-E7A6-60F66909094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" y="641604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2990FD94-67AA-9E61-5E4B-22B79FFC1B9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440" y="641127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36AA5D1F-1908-7A27-D303-E300596211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alphaModFix/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4700"/>
                    </a14:imgEffect>
                    <a14:imgEffect>
                      <a14:saturation sat="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219200" y="6408596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727CECC5-A838-52DB-E938-F5E8244AB8A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Michael Ball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20761271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Gray Title">
    <p:bg>
      <p:bgPr>
        <a:solidFill>
          <a:srgbClr val="4653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7"/>
          <p:cNvSpPr>
            <a:spLocks noChangeShapeType="1"/>
          </p:cNvSpPr>
          <p:nvPr/>
        </p:nvSpPr>
        <p:spPr bwMode="auto">
          <a:xfrm>
            <a:off x="457200" y="1219200"/>
            <a:ext cx="11201400" cy="0"/>
          </a:xfrm>
          <a:prstGeom prst="line">
            <a:avLst/>
          </a:prstGeom>
          <a:noFill/>
          <a:ln w="47625" cap="rnd" cmpd="sng">
            <a:solidFill>
              <a:schemeClr val="accent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 sz="760" b="0" i="0">
              <a:latin typeface="Open Sans Light" panose="020B0606030504020204" pitchFamily="34" charset="0"/>
              <a:ea typeface="Open Sans Light" panose="020B0606030504020204" pitchFamily="34" charset="0"/>
              <a:cs typeface="Open Sans Light" panose="020B0606030504020204" pitchFamily="34" charset="0"/>
            </a:endParaRPr>
          </a:p>
        </p:txBody>
      </p:sp>
      <p:sp>
        <p:nvSpPr>
          <p:cNvPr id="455685" name="Rectangle 5"/>
          <p:cNvSpPr>
            <a:spLocks noGrp="1" noChangeArrowheads="1"/>
          </p:cNvSpPr>
          <p:nvPr>
            <p:ph type="ctrTitle"/>
          </p:nvPr>
        </p:nvSpPr>
        <p:spPr>
          <a:xfrm>
            <a:off x="1866900" y="2170186"/>
            <a:ext cx="8458200" cy="1470025"/>
          </a:xfrm>
          <a:noFill/>
        </p:spPr>
        <p:txBody>
          <a:bodyPr lIns="457200" rIns="457200" anchor="ctr" anchorCtr="1">
            <a:normAutofit/>
          </a:bodyPr>
          <a:lstStyle>
            <a:lvl1pPr algn="ctr">
              <a:defRPr sz="3733" b="0" i="0" baseline="0">
                <a:solidFill>
                  <a:schemeClr val="bg2"/>
                </a:solidFill>
                <a:latin typeface="FreightMicro Pro Book" panose="0200060302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55686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2324100" y="3970684"/>
            <a:ext cx="7543800" cy="990600"/>
          </a:xfrm>
        </p:spPr>
        <p:txBody>
          <a:bodyPr lIns="91440" anchor="ctr" anchorCtr="1"/>
          <a:lstStyle>
            <a:lvl1pPr marL="0" indent="0" algn="ctr">
              <a:buFontTx/>
              <a:buNone/>
              <a:defRPr sz="3000" b="0" i="0">
                <a:solidFill>
                  <a:schemeClr val="bg2"/>
                </a:solidFill>
                <a:latin typeface="FreightMicro Pro Book" panose="02000603020000020004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D689537F-BECA-854A-A037-BD779A5CA59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7200" y="314329"/>
            <a:ext cx="112014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38844" tIns="19423" rIns="38844" bIns="19423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 i="0">
                <a:solidFill>
                  <a:srgbClr val="0332B7"/>
                </a:solidFill>
                <a:latin typeface="FreightText Pro Book" panose="02000603060000020004" pitchFamily="2" charset="0"/>
                <a:ea typeface="ＭＳ Ｐゴシック" charset="-128"/>
                <a:cs typeface="FreightText Pro Book" panose="02000603060000020004" pitchFamily="2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</a:defRPr>
            </a:lvl9pPr>
          </a:lstStyle>
          <a:p>
            <a:r>
              <a:rPr lang="en-US" sz="4800" b="0" i="0" kern="0" baseline="0" dirty="0">
                <a:solidFill>
                  <a:schemeClr val="bg2"/>
                </a:solidFill>
                <a:latin typeface="FreightMicro Pro Book" panose="02000603020000020004" pitchFamily="2" charset="0"/>
              </a:rPr>
              <a:t>Computational Structures in Data Science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E66487-F608-564D-808C-E53BA42B7ECC}"/>
              </a:ext>
            </a:extLst>
          </p:cNvPr>
          <p:cNvSpPr txBox="1"/>
          <p:nvPr userDrawn="1"/>
        </p:nvSpPr>
        <p:spPr>
          <a:xfrm>
            <a:off x="5108717" y="2584177"/>
            <a:ext cx="184731" cy="2135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788" b="0" i="0">
              <a:latin typeface="Open Sans Light" panose="020B0606030504020204" pitchFamily="34" charset="0"/>
              <a:ea typeface="Open Sans Light" panose="020B0606030504020204" pitchFamily="34" charset="0"/>
              <a:cs typeface="Open Sans Light" panose="020B0606030504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6936D33-9916-57D9-FB99-897ADE096A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92700" y="5238751"/>
            <a:ext cx="2006600" cy="800100"/>
          </a:xfrm>
          <a:prstGeom prst="rect">
            <a:avLst/>
          </a:prstGeom>
        </p:spPr>
      </p:pic>
      <p:pic>
        <p:nvPicPr>
          <p:cNvPr id="2" name="Picture 2" descr="cc logo">
            <a:extLst>
              <a:ext uri="{FF2B5EF4-FFF2-40B4-BE49-F238E27FC236}">
                <a16:creationId xmlns:a16="http://schemas.microsoft.com/office/drawing/2014/main" id="{5867EE33-0531-3B3B-5F3F-4915997C350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" y="641604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3">
            <a:extLst>
              <a:ext uri="{FF2B5EF4-FFF2-40B4-BE49-F238E27FC236}">
                <a16:creationId xmlns:a16="http://schemas.microsoft.com/office/drawing/2014/main" id="{044A1AF6-78D2-1F19-3AD4-A4646F288BB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" y="641604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C948AF43-1942-A3AB-74BE-E6775AAA7D0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440" y="641127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A669AB84-0488-46A9-C63A-5BAB967845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>
            <a:alphaModFix/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4700"/>
                    </a14:imgEffect>
                    <a14:imgEffect>
                      <a14:saturation sat="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219200" y="6408596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E4B558-3D21-33F1-35A1-FE48DF43E2C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Michael Ball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18855970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E1852-78FC-D3F3-C972-F219664A4F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CITN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97D5024-0F78-8518-088C-2091FD4977F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1000" y="1066800"/>
            <a:ext cx="7924800" cy="5257800"/>
          </a:xfrm>
        </p:spPr>
        <p:txBody>
          <a:bodyPr>
            <a:normAutofit/>
          </a:bodyPr>
          <a:lstStyle>
            <a:lvl1pPr marL="0" indent="0" algn="just">
              <a:buNone/>
              <a:defRPr sz="2000"/>
            </a:lvl1pPr>
            <a:lvl2pPr marL="192877" indent="0" algn="just">
              <a:buNone/>
              <a:defRPr/>
            </a:lvl2pPr>
            <a:lvl3pPr marL="385753" indent="0" algn="just">
              <a:buNone/>
              <a:defRPr/>
            </a:lvl3pPr>
            <a:lvl4pPr marL="578630" indent="0" algn="just">
              <a:buNone/>
              <a:defRPr/>
            </a:lvl4pPr>
            <a:lvl5pPr marL="771506" indent="0" algn="just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08115F0-EE99-B62A-B436-CE068D384E2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458200" y="152400"/>
            <a:ext cx="3276600" cy="22860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DAD039-3F0B-EE63-8523-7285720D1B2D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 b="0" i="0">
                <a:latin typeface="FreightMicro Pro Book" panose="02000603020000020004" pitchFamily="2" charset="0"/>
              </a:defRPr>
            </a:lvl1pPr>
          </a:lstStyle>
          <a:p>
            <a:r>
              <a:rPr lang="en-US"/>
              <a:t>Michael Ball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14912598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9E935-D3CA-F2F6-7481-6CC2EA5CE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0B3683A-E9D6-DD15-0B31-95D169D29D3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33400" y="1066800"/>
            <a:ext cx="11277600" cy="5257800"/>
          </a:xfrm>
        </p:spPr>
        <p:txBody>
          <a:bodyPr/>
          <a:lstStyle>
            <a:lvl1pPr marL="0" indent="0">
              <a:buNone/>
              <a:defRPr sz="2400" b="0" i="0">
                <a:latin typeface="Source Code Pro Medium" panose="020B0309030403020204" pitchFamily="34" charset="0"/>
                <a:ea typeface="Source Code Pro Medium" panose="020B0309030403020204" pitchFamily="34" charset="0"/>
              </a:defRPr>
            </a:lvl1pPr>
          </a:lstStyle>
          <a:p>
            <a: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Python Code:</a:t>
            </a:r>
          </a:p>
          <a:p>
            <a: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&gt;&gt;&gt; </a:t>
            </a:r>
          </a:p>
          <a:p>
            <a: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Terminal Commands:</a:t>
            </a:r>
            <a:b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$ …</a:t>
            </a:r>
          </a:p>
          <a:p>
            <a:pPr lvl="0"/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D56C03-6D79-D18C-760B-B6B4E561C84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 b="0" i="0">
                <a:latin typeface="FreightMicro Pro Book" panose="02000603020000020004" pitchFamily="2" charset="0"/>
              </a:defRPr>
            </a:lvl1pPr>
          </a:lstStyle>
          <a:p>
            <a:r>
              <a:rPr lang="en-US"/>
              <a:t>Michael Ball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22644317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ents +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9E935-D3CA-F2F6-7481-6CC2EA5CE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B82928C-C2C6-56F3-58DC-18D2AB8BF6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066800"/>
            <a:ext cx="10972800" cy="2514600"/>
          </a:xfrm>
        </p:spPr>
        <p:txBody>
          <a:bodyPr/>
          <a:lstStyle>
            <a:lvl1pPr>
              <a:defRPr sz="2200" b="0" i="0" baseline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>
              <a:defRPr sz="2200" b="0" i="0" baseline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2pPr>
            <a:lvl3pPr>
              <a:defRPr sz="2000" b="0" i="0" baseline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3pPr>
            <a:lvl4pPr>
              <a:defRPr sz="2000" b="0" i="0" baseline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4pPr>
            <a:lvl5pPr>
              <a:defRPr sz="1800" b="0" i="0" baseline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0B3683A-E9D6-DD15-0B31-95D169D29D3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33400" y="3733800"/>
            <a:ext cx="10972800" cy="2514600"/>
          </a:xfrm>
        </p:spPr>
        <p:txBody>
          <a:bodyPr/>
          <a:lstStyle>
            <a:lvl1pPr marL="0" indent="0">
              <a:buNone/>
              <a:defRPr sz="2400" b="0" i="0">
                <a:latin typeface="Source Code Pro Medium" panose="020B0309030403020204" pitchFamily="34" charset="0"/>
                <a:ea typeface="Source Code Pro Medium" panose="020B0309030403020204" pitchFamily="34" charset="0"/>
              </a:defRPr>
            </a:lvl1pPr>
          </a:lstStyle>
          <a:p>
            <a: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Python Code:</a:t>
            </a:r>
          </a:p>
          <a:p>
            <a: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&gt;&gt;&gt; </a:t>
            </a:r>
          </a:p>
          <a:p>
            <a: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Terminal Commands:</a:t>
            </a:r>
            <a:b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$ …</a:t>
            </a:r>
          </a:p>
          <a:p>
            <a:pPr lvl="0"/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D56C03-6D79-D18C-760B-B6B4E561C84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 b="0" i="0">
                <a:latin typeface="FreightMicro Pro Book" panose="02000603020000020004" pitchFamily="2" charset="0"/>
              </a:defRPr>
            </a:lvl1pPr>
          </a:lstStyle>
          <a:p>
            <a:r>
              <a:rPr lang="en-US"/>
              <a:t>Michael Ball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12397158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+ Comm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9E935-D3CA-F2F6-7481-6CC2EA5CE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B82928C-C2C6-56F3-58DC-18D2AB8BF6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3733800"/>
            <a:ext cx="11430000" cy="2514600"/>
          </a:xfrm>
        </p:spPr>
        <p:txBody>
          <a:bodyPr/>
          <a:lstStyle>
            <a:lvl1pPr>
              <a:defRPr sz="2200" b="0" i="0" baseline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>
              <a:defRPr sz="2200" b="0" i="0" baseline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2pPr>
            <a:lvl3pPr>
              <a:defRPr sz="2000" b="0" i="0" baseline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3pPr>
            <a:lvl4pPr>
              <a:defRPr sz="2000" b="0" i="0" baseline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4pPr>
            <a:lvl5pPr>
              <a:defRPr sz="1800" b="0" i="0" baseline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0B3683A-E9D6-DD15-0B31-95D169D29D3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04800" y="1049866"/>
            <a:ext cx="11430000" cy="2607733"/>
          </a:xfrm>
        </p:spPr>
        <p:txBody>
          <a:bodyPr/>
          <a:lstStyle>
            <a:lvl1pPr marL="0" indent="0">
              <a:buNone/>
              <a:defRPr sz="2400" b="0" i="0">
                <a:latin typeface="Source Code Pro Medium" panose="020B0309030403020204" pitchFamily="34" charset="0"/>
                <a:ea typeface="Source Code Pro Medium" panose="020B0309030403020204" pitchFamily="34" charset="0"/>
              </a:defRPr>
            </a:lvl1pPr>
          </a:lstStyle>
          <a:p>
            <a: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Python Code:</a:t>
            </a:r>
          </a:p>
          <a:p>
            <a: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&gt;&gt;&gt; </a:t>
            </a:r>
          </a:p>
          <a:p>
            <a: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Terminal Commands:</a:t>
            </a:r>
            <a:b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$ …</a:t>
            </a:r>
          </a:p>
          <a:p>
            <a:pPr lvl="0"/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D56C03-6D79-D18C-760B-B6B4E561C84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 b="0" i="0">
                <a:latin typeface="FreightMicro Pro Book" panose="02000603020000020004" pitchFamily="2" charset="0"/>
              </a:defRPr>
            </a:lvl1pPr>
          </a:lstStyle>
          <a:p>
            <a:r>
              <a:rPr lang="en-US"/>
              <a:t>Michael Ball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23857241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8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400" y="1066800"/>
            <a:ext cx="5334000" cy="5257800"/>
          </a:xfrm>
        </p:spPr>
        <p:txBody>
          <a:bodyPr/>
          <a:lstStyle>
            <a:lvl1pPr>
              <a:defRPr sz="2200"/>
            </a:lvl1pPr>
            <a:lvl2pPr>
              <a:defRPr sz="2200"/>
            </a:lvl2pPr>
            <a:lvl3pPr>
              <a:defRPr sz="2200"/>
            </a:lvl3pPr>
            <a:lvl4pPr>
              <a:defRPr sz="2000"/>
            </a:lvl4pPr>
            <a:lvl5pPr>
              <a:defRPr sz="1800"/>
            </a:lvl5pPr>
            <a:lvl6pPr>
              <a:defRPr sz="760"/>
            </a:lvl6pPr>
            <a:lvl7pPr>
              <a:defRPr sz="760"/>
            </a:lvl7pPr>
            <a:lvl8pPr>
              <a:defRPr sz="760"/>
            </a:lvl8pPr>
            <a:lvl9pPr>
              <a:defRPr sz="76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4600" y="1066800"/>
            <a:ext cx="5334000" cy="5257800"/>
          </a:xfrm>
        </p:spPr>
        <p:txBody>
          <a:bodyPr/>
          <a:lstStyle>
            <a:lvl1pPr>
              <a:defRPr sz="2200"/>
            </a:lvl1pPr>
            <a:lvl2pPr>
              <a:defRPr sz="22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760"/>
            </a:lvl6pPr>
            <a:lvl7pPr>
              <a:defRPr sz="760"/>
            </a:lvl7pPr>
            <a:lvl8pPr>
              <a:defRPr sz="760"/>
            </a:lvl8pPr>
            <a:lvl9pPr>
              <a:defRPr sz="76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2A21C7C-9A16-3A4F-22C4-4A125632B1A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b="0" i="0">
                <a:latin typeface="FreightMicro Pro Book" panose="02000603020000020004" pitchFamily="2" charset="0"/>
              </a:defRPr>
            </a:lvl1pPr>
          </a:lstStyle>
          <a:p>
            <a:r>
              <a:rPr lang="en-US" dirty="0"/>
              <a:t>Michael Ball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10440059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1143000"/>
            <a:ext cx="5463117" cy="639763"/>
          </a:xfrm>
        </p:spPr>
        <p:txBody>
          <a:bodyPr anchor="b"/>
          <a:lstStyle>
            <a:lvl1pPr marL="0" indent="0">
              <a:buNone/>
              <a:defRPr sz="1013" b="0"/>
            </a:lvl1pPr>
            <a:lvl2pPr marL="192877" indent="0">
              <a:buNone/>
              <a:defRPr sz="844" b="1"/>
            </a:lvl2pPr>
            <a:lvl3pPr marL="385753" indent="0">
              <a:buNone/>
              <a:defRPr sz="760" b="1"/>
            </a:lvl3pPr>
            <a:lvl4pPr marL="578630" indent="0">
              <a:buNone/>
              <a:defRPr sz="675" b="1"/>
            </a:lvl4pPr>
            <a:lvl5pPr marL="771506" indent="0">
              <a:buNone/>
              <a:defRPr sz="675" b="1"/>
            </a:lvl5pPr>
            <a:lvl6pPr marL="964383" indent="0">
              <a:buNone/>
              <a:defRPr sz="675" b="1"/>
            </a:lvl6pPr>
            <a:lvl7pPr marL="1157259" indent="0">
              <a:buNone/>
              <a:defRPr sz="675" b="1"/>
            </a:lvl7pPr>
            <a:lvl8pPr marL="1350136" indent="0">
              <a:buNone/>
              <a:defRPr sz="675" b="1"/>
            </a:lvl8pPr>
            <a:lvl9pPr marL="1543012" indent="0">
              <a:buNone/>
              <a:defRPr sz="675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1284" y="1782762"/>
            <a:ext cx="5463117" cy="4465639"/>
          </a:xfrm>
        </p:spPr>
        <p:txBody>
          <a:bodyPr/>
          <a:lstStyle>
            <a:lvl1pPr>
              <a:defRPr sz="1013"/>
            </a:lvl1pPr>
            <a:lvl2pPr>
              <a:defRPr sz="760"/>
            </a:lvl2pPr>
            <a:lvl3pPr>
              <a:defRPr sz="760"/>
            </a:lvl3pPr>
            <a:lvl4pPr>
              <a:defRPr sz="591"/>
            </a:lvl4pPr>
            <a:lvl5pPr>
              <a:defRPr sz="591"/>
            </a:lvl5pPr>
            <a:lvl6pPr>
              <a:defRPr sz="675"/>
            </a:lvl6pPr>
            <a:lvl7pPr>
              <a:defRPr sz="675"/>
            </a:lvl7pPr>
            <a:lvl8pPr>
              <a:defRPr sz="675"/>
            </a:lvl8pPr>
            <a:lvl9pPr>
              <a:defRPr sz="675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143000"/>
            <a:ext cx="5463117" cy="639763"/>
          </a:xfrm>
        </p:spPr>
        <p:txBody>
          <a:bodyPr anchor="b"/>
          <a:lstStyle>
            <a:lvl1pPr marL="0" indent="0">
              <a:buNone/>
              <a:defRPr sz="1013" b="0"/>
            </a:lvl1pPr>
            <a:lvl2pPr marL="192877" indent="0">
              <a:buNone/>
              <a:defRPr sz="844" b="1"/>
            </a:lvl2pPr>
            <a:lvl3pPr marL="385753" indent="0">
              <a:buNone/>
              <a:defRPr sz="760" b="1"/>
            </a:lvl3pPr>
            <a:lvl4pPr marL="578630" indent="0">
              <a:buNone/>
              <a:defRPr sz="675" b="1"/>
            </a:lvl4pPr>
            <a:lvl5pPr marL="771506" indent="0">
              <a:buNone/>
              <a:defRPr sz="675" b="1"/>
            </a:lvl5pPr>
            <a:lvl6pPr marL="964383" indent="0">
              <a:buNone/>
              <a:defRPr sz="675" b="1"/>
            </a:lvl6pPr>
            <a:lvl7pPr marL="1157259" indent="0">
              <a:buNone/>
              <a:defRPr sz="675" b="1"/>
            </a:lvl7pPr>
            <a:lvl8pPr marL="1350136" indent="0">
              <a:buNone/>
              <a:defRPr sz="675" b="1"/>
            </a:lvl8pPr>
            <a:lvl9pPr marL="1543012" indent="0">
              <a:buNone/>
              <a:defRPr sz="675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1782762"/>
            <a:ext cx="5463117" cy="4465639"/>
          </a:xfrm>
        </p:spPr>
        <p:txBody>
          <a:bodyPr/>
          <a:lstStyle>
            <a:lvl1pPr>
              <a:defRPr sz="1013"/>
            </a:lvl1pPr>
            <a:lvl2pPr>
              <a:defRPr sz="760"/>
            </a:lvl2pPr>
            <a:lvl3pPr>
              <a:defRPr sz="760"/>
            </a:lvl3pPr>
            <a:lvl4pPr>
              <a:defRPr sz="591"/>
            </a:lvl4pPr>
            <a:lvl5pPr>
              <a:defRPr sz="591"/>
            </a:lvl5pPr>
            <a:lvl6pPr>
              <a:defRPr sz="675"/>
            </a:lvl6pPr>
            <a:lvl7pPr>
              <a:defRPr sz="675"/>
            </a:lvl7pPr>
            <a:lvl8pPr>
              <a:defRPr sz="675"/>
            </a:lvl8pPr>
            <a:lvl9pPr>
              <a:defRPr sz="675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1473C0D-F6C2-9B49-8D89-9F3EF0BD4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14400"/>
          </a:xfrm>
        </p:spPr>
        <p:txBody>
          <a:bodyPr/>
          <a:lstStyle>
            <a:lvl1pPr>
              <a:defRPr sz="28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C6EE0E2-0155-74C7-B124-ACD0680418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b="0" i="0">
                <a:latin typeface="FreightMicro Pro Book" panose="02000603020000020004" pitchFamily="2" charset="0"/>
              </a:defRPr>
            </a:lvl1pPr>
          </a:lstStyle>
          <a:p>
            <a:r>
              <a:rPr lang="en-US"/>
              <a:t>Michael Ball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1945629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25400"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548640" tIns="46038" rIns="914400" bIns="46038" numCol="1" anchor="ctr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dirty="0"/>
              <a:t>Slide Title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533400" y="1066800"/>
            <a:ext cx="11218333" cy="525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Body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DAE50B5-DD0F-D4BD-B315-A76A49108F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1" y="6457951"/>
            <a:ext cx="4348655" cy="2561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accent3"/>
                </a:solidFill>
                <a:latin typeface="FreightMicro Pro Book" panose="02000603020000020004" pitchFamily="2" charset="0"/>
                <a:ea typeface="FreightMicro Pro Book" panose="02000603020000020004" pitchFamily="2" charset="0"/>
                <a:cs typeface="FreightMicro Pro Book" panose="02000603020000020004" pitchFamily="2" charset="0"/>
              </a:defRPr>
            </a:lvl1pPr>
          </a:lstStyle>
          <a:p>
            <a:r>
              <a:rPr lang="en-US" dirty="0"/>
              <a:t>Michael Ball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23503244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  <p:sldLayoutId id="2147483708" r:id="rId4"/>
    <p:sldLayoutId id="2147483709" r:id="rId5"/>
    <p:sldLayoutId id="2147483710" r:id="rId6"/>
    <p:sldLayoutId id="2147483711" r:id="rId7"/>
    <p:sldLayoutId id="2147483712" r:id="rId8"/>
    <p:sldLayoutId id="2147483713" r:id="rId9"/>
    <p:sldLayoutId id="2147483714" r:id="rId10"/>
    <p:sldLayoutId id="2147483715" r:id="rId11"/>
    <p:sldLayoutId id="2147483716" r:id="rId12"/>
    <p:sldLayoutId id="2147483717" r:id="rId13"/>
    <p:sldLayoutId id="2147483718" r:id="rId14"/>
    <p:sldLayoutId id="2147483719" r:id="rId15"/>
    <p:sldLayoutId id="2147483720" r:id="rId16"/>
    <p:sldLayoutId id="2147483721" r:id="rId17"/>
    <p:sldLayoutId id="2147483722" r:id="rId18"/>
    <p:sldLayoutId id="2147483723" r:id="rId19"/>
  </p:sldLayoutIdLst>
  <p:hf sldNum="0"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b="0" i="0" baseline="0">
          <a:solidFill>
            <a:schemeClr val="bg1"/>
          </a:solidFill>
          <a:latin typeface="FreightMicro Pro Book" panose="02000603020000020004" pitchFamily="2" charset="0"/>
          <a:ea typeface="ＭＳ Ｐゴシック" charset="-128"/>
          <a:cs typeface="FreightMicro Pro Book" panose="02000603020000020004" pitchFamily="2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351" b="1">
          <a:solidFill>
            <a:srgbClr val="0332B7"/>
          </a:solidFill>
          <a:latin typeface="Arial" charset="0"/>
          <a:ea typeface="ＭＳ Ｐゴシック" charset="-128"/>
          <a:cs typeface="ＭＳ Ｐゴシック" charset="-128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351" b="1">
          <a:solidFill>
            <a:srgbClr val="0332B7"/>
          </a:solidFill>
          <a:latin typeface="Arial" charset="0"/>
          <a:ea typeface="ＭＳ Ｐゴシック" charset="-128"/>
          <a:cs typeface="ＭＳ Ｐゴシック" charset="-128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351" b="1">
          <a:solidFill>
            <a:srgbClr val="0332B7"/>
          </a:solidFill>
          <a:latin typeface="Arial" charset="0"/>
          <a:ea typeface="ＭＳ Ｐゴシック" charset="-128"/>
          <a:cs typeface="ＭＳ Ｐゴシック" charset="-128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351" b="1">
          <a:solidFill>
            <a:srgbClr val="0332B7"/>
          </a:solidFill>
          <a:latin typeface="Arial" charset="0"/>
          <a:ea typeface="ＭＳ Ｐゴシック" charset="-128"/>
          <a:cs typeface="ＭＳ Ｐゴシック" charset="-128"/>
        </a:defRPr>
      </a:lvl5pPr>
      <a:lvl6pPr marL="192877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351" b="1">
          <a:solidFill>
            <a:srgbClr val="0332B7"/>
          </a:solidFill>
          <a:latin typeface="Arial" charset="0"/>
        </a:defRPr>
      </a:lvl6pPr>
      <a:lvl7pPr marL="385753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351" b="1">
          <a:solidFill>
            <a:srgbClr val="0332B7"/>
          </a:solidFill>
          <a:latin typeface="Arial" charset="0"/>
        </a:defRPr>
      </a:lvl7pPr>
      <a:lvl8pPr marL="57863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351" b="1">
          <a:solidFill>
            <a:srgbClr val="0332B7"/>
          </a:solidFill>
          <a:latin typeface="Arial" charset="0"/>
        </a:defRPr>
      </a:lvl8pPr>
      <a:lvl9pPr marL="771506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351" b="1">
          <a:solidFill>
            <a:srgbClr val="0332B7"/>
          </a:solidFill>
          <a:latin typeface="Arial" charset="0"/>
        </a:defRPr>
      </a:lvl9pPr>
    </p:titleStyle>
    <p:bodyStyle>
      <a:lvl1pPr marL="120548" indent="-120548" algn="l" rtl="0" eaLnBrk="1" fontAlgn="base" hangingPunct="1">
        <a:lnSpc>
          <a:spcPct val="100000"/>
        </a:lnSpc>
        <a:spcBef>
          <a:spcPct val="30000"/>
        </a:spcBef>
        <a:spcAft>
          <a:spcPct val="0"/>
        </a:spcAft>
        <a:buSzPct val="85000"/>
        <a:buFont typeface="Arial" panose="020B0604020202020204" pitchFamily="34" charset="0"/>
        <a:buChar char="•"/>
        <a:defRPr sz="2800" b="0" i="0" cap="none" baseline="0">
          <a:solidFill>
            <a:schemeClr val="tx1"/>
          </a:solidFill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</a:defRPr>
      </a:lvl1pPr>
      <a:lvl2pPr marL="289315" indent="-96439" algn="l" rtl="0" eaLnBrk="1" fontAlgn="base" hangingPunct="1">
        <a:lnSpc>
          <a:spcPct val="100000"/>
        </a:lnSpc>
        <a:spcBef>
          <a:spcPct val="30000"/>
        </a:spcBef>
        <a:spcAft>
          <a:spcPct val="0"/>
        </a:spcAft>
        <a:buSzPct val="85000"/>
        <a:buFont typeface="Arial" panose="020B0604020202020204" pitchFamily="34" charset="0"/>
        <a:buChar char="•"/>
        <a:defRPr sz="2800" b="0" i="0" cap="none" baseline="0">
          <a:solidFill>
            <a:schemeClr val="tx1"/>
          </a:solidFill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</a:defRPr>
      </a:lvl2pPr>
      <a:lvl3pPr marL="482192" indent="-96439" algn="l" rtl="0" eaLnBrk="1" fontAlgn="base" hangingPunct="1">
        <a:lnSpc>
          <a:spcPct val="100000"/>
        </a:lnSpc>
        <a:spcBef>
          <a:spcPct val="30000"/>
        </a:spcBef>
        <a:spcAft>
          <a:spcPct val="0"/>
        </a:spcAft>
        <a:buSzPct val="85000"/>
        <a:buFont typeface="Arial" panose="020B0604020202020204" pitchFamily="34" charset="0"/>
        <a:buChar char="•"/>
        <a:defRPr sz="2400" b="0" i="0" cap="none" baseline="0">
          <a:solidFill>
            <a:schemeClr val="tx1"/>
          </a:solidFill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</a:defRPr>
      </a:lvl3pPr>
      <a:lvl4pPr marL="650958" indent="-72329" algn="l" rtl="0" eaLnBrk="1" fontAlgn="base" hangingPunct="1">
        <a:lnSpc>
          <a:spcPct val="100000"/>
        </a:lnSpc>
        <a:spcBef>
          <a:spcPct val="30000"/>
        </a:spcBef>
        <a:spcAft>
          <a:spcPct val="0"/>
        </a:spcAft>
        <a:buSzPct val="85000"/>
        <a:buFont typeface="Arial" panose="020B0604020202020204" pitchFamily="34" charset="0"/>
        <a:buChar char="•"/>
        <a:defRPr sz="2400" b="0" i="0" cap="none" baseline="0">
          <a:solidFill>
            <a:schemeClr val="tx1"/>
          </a:solidFill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</a:defRPr>
      </a:lvl4pPr>
      <a:lvl5pPr marL="843835" indent="-72329" algn="l" rtl="0" eaLnBrk="1" fontAlgn="base" hangingPunct="1">
        <a:lnSpc>
          <a:spcPct val="100000"/>
        </a:lnSpc>
        <a:spcBef>
          <a:spcPct val="30000"/>
        </a:spcBef>
        <a:spcAft>
          <a:spcPct val="0"/>
        </a:spcAft>
        <a:buSzPct val="85000"/>
        <a:buFont typeface="Arial" panose="020B0604020202020204" pitchFamily="34" charset="0"/>
        <a:buChar char="•"/>
        <a:defRPr sz="2000" b="0" i="0" cap="none" baseline="0">
          <a:solidFill>
            <a:schemeClr val="tx1"/>
          </a:solidFill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</a:defRPr>
      </a:lvl5pPr>
      <a:lvl6pPr marL="1036711" indent="-72329" algn="l" rtl="0" eaLnBrk="1" fontAlgn="base" hangingPunct="1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 sz="591" b="1">
          <a:solidFill>
            <a:schemeClr val="tx1"/>
          </a:solidFill>
          <a:latin typeface="+mn-lt"/>
          <a:ea typeface="ＭＳ Ｐゴシック" charset="-128"/>
        </a:defRPr>
      </a:lvl6pPr>
      <a:lvl7pPr marL="1229588" indent="-72329" algn="l" rtl="0" eaLnBrk="1" fontAlgn="base" hangingPunct="1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 sz="591" b="1">
          <a:solidFill>
            <a:schemeClr val="tx1"/>
          </a:solidFill>
          <a:latin typeface="+mn-lt"/>
          <a:ea typeface="ＭＳ Ｐゴシック" charset="-128"/>
        </a:defRPr>
      </a:lvl7pPr>
      <a:lvl8pPr marL="1422464" indent="-72329" algn="l" rtl="0" eaLnBrk="1" fontAlgn="base" hangingPunct="1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 sz="591" b="1">
          <a:solidFill>
            <a:schemeClr val="tx1"/>
          </a:solidFill>
          <a:latin typeface="+mn-lt"/>
          <a:ea typeface="ＭＳ Ｐゴシック" charset="-128"/>
        </a:defRPr>
      </a:lvl8pPr>
      <a:lvl9pPr marL="1615341" indent="-72329" algn="l" rtl="0" eaLnBrk="1" fontAlgn="base" hangingPunct="1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 sz="591" b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192877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1pPr>
      <a:lvl2pPr marL="192877" algn="l" defTabSz="192877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2pPr>
      <a:lvl3pPr marL="385753" algn="l" defTabSz="192877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3pPr>
      <a:lvl4pPr marL="578630" algn="l" defTabSz="192877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4pPr>
      <a:lvl5pPr marL="771506" algn="l" defTabSz="192877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5pPr>
      <a:lvl6pPr marL="964383" algn="l" defTabSz="192877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6pPr>
      <a:lvl7pPr marL="1157259" algn="l" defTabSz="192877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7pPr>
      <a:lvl8pPr marL="1350136" algn="l" defTabSz="192877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8pPr>
      <a:lvl9pPr marL="1543012" algn="l" defTabSz="192877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hon.org/3/library/stdtypes.html#sequence-types-list-tuple-range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nmgFG7PUHfo" TargetMode="Externa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python.org/3/glossary.html#term-generator" TargetMode="Externa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python.org/3/glossary.html#term-iterator" TargetMode="Externa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hon.org/3/c-api/iter.html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BF68797E-45CE-6B42-91B8-7822AD2AC4A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Iterators and Generators</a:t>
            </a:r>
          </a:p>
        </p:txBody>
      </p:sp>
    </p:spTree>
    <p:extLst>
      <p:ext uri="{BB962C8B-B14F-4D97-AF65-F5344CB8AC3E}">
        <p14:creationId xmlns:p14="http://schemas.microsoft.com/office/powerpoint/2010/main" val="3790609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9658"/>
    </mc:Choice>
    <mc:Fallback xmlns="">
      <p:transition xmlns:p14="http://schemas.microsoft.com/office/powerpoint/2010/main" spd="slow" advTm="109658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150F48-E6AA-C9B3-3B63-E3A1E524AEC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Iterators &amp; </a:t>
            </a:r>
            <a:r>
              <a:rPr lang="en-US" dirty="0" err="1"/>
              <a:t>Genators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0A419A-DEE2-F0E1-36EB-46B3BD9FB0C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2CF97D-4522-9F8A-C9A1-AD05AC6437E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Michael Ball | UC Berkeley | https://c88c.org | © CC BY-NC-SA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29323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C39CDD5-92BD-ED07-137F-3EE966558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95955C4-1E19-0C6D-1B34-555570AC44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Iterators and similar patterns exist in many languages</a:t>
            </a:r>
          </a:p>
          <a:p>
            <a:pPr lvl="1"/>
            <a:r>
              <a:rPr lang="en-US" dirty="0"/>
              <a:t> We'll see more examples when we work with SQL</a:t>
            </a:r>
          </a:p>
          <a:p>
            <a:r>
              <a:rPr lang="en-US" dirty="0"/>
              <a:t> Often times, with large data we can't compute a result immediately.</a:t>
            </a:r>
          </a:p>
          <a:p>
            <a:pPr lvl="1"/>
            <a:r>
              <a:rPr lang="en-US" dirty="0"/>
              <a:t> What if we have infinite data?</a:t>
            </a:r>
          </a:p>
          <a:p>
            <a:r>
              <a:rPr lang="en-US" dirty="0"/>
              <a:t> A template for iteration makes solving (some) problems </a:t>
            </a:r>
            <a:r>
              <a:rPr lang="en-US" i="1" dirty="0"/>
              <a:t>easy.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0A02AA3-3F7F-B7E6-FD42-16B62311429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Michael Ball | UC Berkeley | https://c88c.org | © CC BY-NC-SA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3634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755C51A-D970-227C-A193-40797E983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Review: Why Object-Oriented Design?</a:t>
            </a:r>
          </a:p>
        </p:txBody>
      </p:sp>
      <p:sp>
        <p:nvSpPr>
          <p:cNvPr id="135" name="Google Shape;135;p17"/>
          <p:cNvSpPr txBox="1">
            <a:spLocks noGrp="1"/>
          </p:cNvSpPr>
          <p:nvPr>
            <p:ph idx="1"/>
          </p:nvPr>
        </p:nvSpPr>
        <p:spPr>
          <a:xfrm>
            <a:off x="533400" y="1066800"/>
            <a:ext cx="11218333" cy="5257800"/>
          </a:xfrm>
          <a:noFill/>
          <a:ln>
            <a:noFill/>
          </a:ln>
        </p:spPr>
        <p:txBody>
          <a:bodyPr spcFirstLastPara="1" wrap="square" lIns="92075" tIns="46025" rIns="92075" bIns="46025" anchor="t" anchorCtr="0">
            <a:noAutofit/>
          </a:bodyPr>
          <a:lstStyle/>
          <a:p>
            <a:r>
              <a:rPr lang="en-US" sz="2400" dirty="0"/>
              <a:t>Approach creation of a class as a design problem</a:t>
            </a:r>
          </a:p>
          <a:p>
            <a:pPr lvl="1"/>
            <a:r>
              <a:rPr lang="en-US" sz="2400" dirty="0"/>
              <a:t>Meaningful behavior =&gt; methods [&amp; attributes]</a:t>
            </a:r>
          </a:p>
          <a:p>
            <a:pPr lvl="1"/>
            <a:r>
              <a:rPr lang="en-US" sz="2400" dirty="0"/>
              <a:t>ADT methodology</a:t>
            </a:r>
          </a:p>
          <a:p>
            <a:pPr lvl="1"/>
            <a:r>
              <a:rPr lang="en-US" sz="2400" dirty="0"/>
              <a:t>What’s private and hidden? vs What’s public?</a:t>
            </a:r>
          </a:p>
          <a:p>
            <a:r>
              <a:rPr lang="en-US" sz="2400" dirty="0"/>
              <a:t> Design for composition: </a:t>
            </a:r>
          </a:p>
          <a:p>
            <a:pPr lvl="1"/>
            <a:r>
              <a:rPr lang="en-US" sz="2400" dirty="0"/>
              <a:t> Use consistent patterns to solve problems more easily.</a:t>
            </a:r>
          </a:p>
          <a:p>
            <a:endParaRPr lang="en-US" sz="2400" dirty="0"/>
          </a:p>
          <a:p>
            <a:r>
              <a:rPr lang="en-US" sz="2400" dirty="0"/>
              <a:t>Anticipate exceptional cases and unforeseen problems</a:t>
            </a:r>
          </a:p>
          <a:p>
            <a:pPr lvl="1"/>
            <a:r>
              <a:rPr lang="en-US" sz="2400" dirty="0"/>
              <a:t>try … catch</a:t>
            </a:r>
          </a:p>
          <a:p>
            <a:pPr lvl="1"/>
            <a:r>
              <a:rPr lang="en-US" sz="2400" dirty="0"/>
              <a:t>raise / assert</a:t>
            </a:r>
          </a:p>
          <a:p>
            <a:pPr lvl="1"/>
            <a:endParaRPr lang="en-US" sz="24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37032-6B1A-4BF8-856A-F38960E79C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Review: What is a </a:t>
            </a:r>
            <a:r>
              <a:rPr lang="en-US" b="1" dirty="0"/>
              <a:t>sequence</a:t>
            </a:r>
            <a:r>
              <a:rPr lang="en-US" dirty="0"/>
              <a:t>? [</a:t>
            </a:r>
            <a:r>
              <a:rPr lang="en-US" dirty="0">
                <a:solidFill>
                  <a:schemeClr val="accent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Docs</a:t>
            </a:r>
            <a:r>
              <a:rPr lang="en-US" dirty="0"/>
              <a:t>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D76594-F0B5-406B-77BF-5EC99A5787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 Sequence is an "ordered set"</a:t>
            </a:r>
          </a:p>
          <a:p>
            <a:pPr lvl="1"/>
            <a:r>
              <a:rPr lang="en-US" sz="2400" dirty="0"/>
              <a:t> list</a:t>
            </a:r>
          </a:p>
          <a:p>
            <a:pPr lvl="1"/>
            <a:r>
              <a:rPr lang="en-US" sz="2400" dirty="0"/>
              <a:t> tuples</a:t>
            </a:r>
          </a:p>
          <a:p>
            <a:pPr lvl="1"/>
            <a:r>
              <a:rPr lang="en-US" sz="2400" dirty="0"/>
              <a:t> ranges</a:t>
            </a:r>
          </a:p>
          <a:p>
            <a:pPr lvl="1"/>
            <a:r>
              <a:rPr lang="en-US" sz="2400" dirty="0"/>
              <a:t> strings</a:t>
            </a:r>
          </a:p>
          <a:p>
            <a:r>
              <a:rPr lang="en-US" sz="2400" dirty="0"/>
              <a:t> Some common operations:</a:t>
            </a:r>
          </a:p>
          <a:p>
            <a:pPr lvl="1"/>
            <a:r>
              <a:rPr lang="en-US" sz="2400" dirty="0"/>
              <a:t> Slicing syntax: </a:t>
            </a:r>
            <a:r>
              <a:rPr lang="en-US" sz="2400" dirty="0">
                <a:latin typeface="Source Code Pro" panose="020B0509030403020204" pitchFamily="49" charset="77"/>
              </a:rPr>
              <a:t>data[1:3]</a:t>
            </a:r>
          </a:p>
          <a:p>
            <a:pPr lvl="1"/>
            <a:r>
              <a:rPr lang="en-US" sz="2400" dirty="0"/>
              <a:t> Membership: </a:t>
            </a:r>
            <a:r>
              <a:rPr lang="en-US" sz="2400" dirty="0">
                <a:latin typeface="Source Code Pro" panose="020B0509030403020204" pitchFamily="49" charset="77"/>
              </a:rPr>
              <a:t>'cs88' in courses</a:t>
            </a:r>
          </a:p>
          <a:p>
            <a:pPr lvl="1"/>
            <a:r>
              <a:rPr lang="en-US" sz="2400" dirty="0"/>
              <a:t> Concatenation: </a:t>
            </a:r>
            <a:r>
              <a:rPr lang="en-US" sz="2400" dirty="0" err="1">
                <a:latin typeface="Source Code Pro" panose="020B0509030403020204" pitchFamily="49" charset="77"/>
              </a:rPr>
              <a:t>breakfast_foods</a:t>
            </a:r>
            <a:r>
              <a:rPr lang="en-US" sz="2400" dirty="0">
                <a:latin typeface="Source Code Pro" panose="020B0509030403020204" pitchFamily="49" charset="77"/>
              </a:rPr>
              <a:t> + </a:t>
            </a:r>
            <a:r>
              <a:rPr lang="en-US" sz="2400" dirty="0" err="1">
                <a:latin typeface="Source Code Pro" panose="020B0509030403020204" pitchFamily="49" charset="77"/>
              </a:rPr>
              <a:t>lunch_foods</a:t>
            </a:r>
            <a:r>
              <a:rPr lang="en-US" sz="2400" dirty="0">
                <a:latin typeface="Source Code Pro" panose="020B0509030403020204" pitchFamily="49" charset="77"/>
              </a:rPr>
              <a:t> + </a:t>
            </a:r>
            <a:r>
              <a:rPr lang="en-US" sz="2400" dirty="0" err="1">
                <a:latin typeface="Source Code Pro" panose="020B0509030403020204" pitchFamily="49" charset="77"/>
              </a:rPr>
              <a:t>dinner_foods</a:t>
            </a:r>
            <a:endParaRPr lang="en-US" sz="2400" dirty="0">
              <a:latin typeface="Source Code Pro" panose="020B0509030403020204" pitchFamily="49" charset="77"/>
            </a:endParaRPr>
          </a:p>
          <a:p>
            <a:pPr lvl="1"/>
            <a:r>
              <a:rPr lang="en-US" sz="2400" dirty="0"/>
              <a:t> Count Items: </a:t>
            </a:r>
            <a:r>
              <a:rPr lang="en-US" sz="2400" dirty="0">
                <a:latin typeface="Source Code Pro" panose="020B0509030403020204" pitchFamily="49" charset="77"/>
              </a:rPr>
              <a:t>'cs88'.count('8')</a:t>
            </a:r>
          </a:p>
        </p:txBody>
      </p:sp>
    </p:spTree>
    <p:extLst>
      <p:ext uri="{BB962C8B-B14F-4D97-AF65-F5344CB8AC3E}">
        <p14:creationId xmlns:p14="http://schemas.microsoft.com/office/powerpoint/2010/main" val="8957708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4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Iterable</a:t>
            </a:r>
            <a:r>
              <a:rPr lang="en-US" dirty="0"/>
              <a:t> - an object you can iterate over</a:t>
            </a:r>
          </a:p>
        </p:txBody>
      </p:sp>
      <p:sp>
        <p:nvSpPr>
          <p:cNvPr id="201" name="Google Shape;201;p24"/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err="1"/>
              <a:t>iterable</a:t>
            </a:r>
            <a:r>
              <a:rPr lang="en-US" dirty="0"/>
              <a:t>: An object capable of yielding its members one at a time.</a:t>
            </a:r>
          </a:p>
          <a:p>
            <a:r>
              <a:rPr lang="en-US" b="1" dirty="0"/>
              <a:t>iterator</a:t>
            </a:r>
            <a:r>
              <a:rPr lang="en-US" dirty="0"/>
              <a:t>: An object representing a stream of data.</a:t>
            </a:r>
          </a:p>
          <a:p>
            <a:r>
              <a:rPr lang="en-US" dirty="0"/>
              <a:t>We have worked with many </a:t>
            </a:r>
            <a:r>
              <a:rPr lang="en-US" dirty="0" err="1"/>
              <a:t>iterables</a:t>
            </a:r>
            <a:r>
              <a:rPr lang="en-US" dirty="0"/>
              <a:t> as sequences</a:t>
            </a:r>
          </a:p>
          <a:p>
            <a:pPr lvl="1"/>
            <a:r>
              <a:rPr lang="en-US" dirty="0"/>
              <a:t> i.e. We haven't yet cared about the more generic forms.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5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 that return </a:t>
            </a:r>
            <a:r>
              <a:rPr lang="en-US" dirty="0" err="1"/>
              <a:t>iterables</a:t>
            </a:r>
            <a:endParaRPr lang="en-US" dirty="0"/>
          </a:p>
        </p:txBody>
      </p:sp>
      <p:sp>
        <p:nvSpPr>
          <p:cNvPr id="210" name="Google Shape;210;p25"/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Source Code Pro" panose="020B0309030403020204" pitchFamily="34" charset="0"/>
                <a:ea typeface="Source Code Pro" panose="020B0309030403020204" pitchFamily="34" charset="0"/>
              </a:rPr>
              <a:t>map, filter, zip</a:t>
            </a:r>
            <a:br>
              <a:rPr lang="en-US" dirty="0">
                <a:latin typeface="Source Code Pro" panose="020B0309030403020204" pitchFamily="34" charset="0"/>
                <a:ea typeface="Source Code Pro" panose="020B0309030403020204" pitchFamily="34" charset="0"/>
              </a:rPr>
            </a:br>
            <a:endParaRPr lang="en-US" dirty="0">
              <a:latin typeface="Source Code Pro" panose="020B0309030403020204" pitchFamily="34" charset="0"/>
              <a:ea typeface="Source Code Pro" panose="020B0309030403020204" pitchFamily="34" charset="0"/>
            </a:endParaRPr>
          </a:p>
          <a:p>
            <a:r>
              <a:rPr lang="en-US" dirty="0"/>
              <a:t>These objects are </a:t>
            </a:r>
            <a:r>
              <a:rPr lang="en-US" b="1" dirty="0"/>
              <a:t>not</a:t>
            </a:r>
            <a:r>
              <a:rPr lang="en-US" dirty="0"/>
              <a:t> sequences.</a:t>
            </a:r>
          </a:p>
          <a:p>
            <a:r>
              <a:rPr lang="en-US" dirty="0"/>
              <a:t> They are </a:t>
            </a:r>
            <a:r>
              <a:rPr lang="en-US" i="1" dirty="0" err="1"/>
              <a:t>iterables</a:t>
            </a:r>
            <a:r>
              <a:rPr lang="en-US" dirty="0"/>
              <a:t>. A "stream" of data we can iterate over.</a:t>
            </a:r>
          </a:p>
          <a:p>
            <a:r>
              <a:rPr lang="en-US" dirty="0"/>
              <a:t>Why?</a:t>
            </a:r>
          </a:p>
          <a:p>
            <a:pPr lvl="1"/>
            <a:r>
              <a:rPr lang="en-US" dirty="0"/>
              <a:t>Can't directly slice into them.</a:t>
            </a:r>
          </a:p>
          <a:p>
            <a:pPr lvl="1"/>
            <a:r>
              <a:rPr lang="en-US" dirty="0"/>
              <a:t>Don't know their length</a:t>
            </a:r>
          </a:p>
          <a:p>
            <a:r>
              <a:rPr lang="en-US" dirty="0"/>
              <a:t>If we want to see all the elements at once, we need to explicitly collect them, by using list() or tuple() 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57DB3C0-CAFF-CB58-DEE3-D476CE6EA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an iterator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1EE7C40-1CDD-BF8F-C95C-2359B9B4ADD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Source Code Pro" panose="020B0509030403020204" pitchFamily="49" charset="77"/>
              </a:rPr>
              <a:t>data = map(lambda x: x*x, range(5))</a:t>
            </a:r>
          </a:p>
          <a:p>
            <a:pPr marL="0" indent="0">
              <a:buNone/>
            </a:pPr>
            <a:r>
              <a:rPr lang="en-US" dirty="0">
                <a:latin typeface="Source Code Pro" panose="020B0509030403020204" pitchFamily="49" charset="77"/>
              </a:rPr>
              <a:t># Iterate with for loops</a:t>
            </a:r>
          </a:p>
          <a:p>
            <a:pPr marL="0" indent="0">
              <a:buNone/>
            </a:pPr>
            <a:r>
              <a:rPr lang="en-US" dirty="0">
                <a:latin typeface="Source Code Pro" panose="020B0509030403020204" pitchFamily="49" charset="77"/>
              </a:rPr>
              <a:t>for num in data:</a:t>
            </a:r>
          </a:p>
          <a:p>
            <a:pPr marL="0" indent="0">
              <a:buNone/>
            </a:pPr>
            <a:r>
              <a:rPr lang="en-US" dirty="0">
                <a:latin typeface="Source Code Pro" panose="020B0509030403020204" pitchFamily="49" charset="77"/>
              </a:rPr>
              <a:t>    print(num)</a:t>
            </a:r>
          </a:p>
          <a:p>
            <a:pPr marL="0" indent="0">
              <a:buNone/>
            </a:pPr>
            <a:endParaRPr lang="en-US" dirty="0">
              <a:latin typeface="Source Code Pro" panose="020B0509030403020204" pitchFamily="49" charset="77"/>
            </a:endParaRPr>
          </a:p>
          <a:p>
            <a:pPr marL="0" indent="0">
              <a:buNone/>
            </a:pPr>
            <a:r>
              <a:rPr lang="en-US" dirty="0">
                <a:latin typeface="Source Code Pro" panose="020B0509030403020204" pitchFamily="49" charset="77"/>
              </a:rPr>
              <a:t>data = map(lambda x: x*x, range(5))</a:t>
            </a:r>
          </a:p>
          <a:p>
            <a:pPr marL="0" indent="0">
              <a:buNone/>
            </a:pPr>
            <a:r>
              <a:rPr lang="en-US" dirty="0">
                <a:latin typeface="Source Code Pro" panose="020B0509030403020204" pitchFamily="49" charset="77"/>
              </a:rPr>
              <a:t>next(data) # returns 0</a:t>
            </a:r>
          </a:p>
          <a:p>
            <a:pPr marL="0" indent="0">
              <a:buNone/>
            </a:pPr>
            <a:r>
              <a:rPr lang="en-US" dirty="0">
                <a:latin typeface="Source Code Pro" panose="020B0509030403020204" pitchFamily="49" charset="77"/>
              </a:rPr>
              <a:t>next(data) # returns 1 …</a:t>
            </a:r>
          </a:p>
          <a:p>
            <a:pPr marL="0" indent="0">
              <a:buNone/>
            </a:pPr>
            <a:r>
              <a:rPr lang="en-US" dirty="0">
                <a:latin typeface="Source Code Pro" panose="020B0509030403020204" pitchFamily="49" charset="77"/>
              </a:rPr>
              <a:t>next(data) # eventually raises </a:t>
            </a:r>
            <a:r>
              <a:rPr lang="en-US" dirty="0" err="1">
                <a:latin typeface="Source Code Pro" panose="020B0509030403020204" pitchFamily="49" charset="77"/>
              </a:rPr>
              <a:t>StopIteration</a:t>
            </a:r>
            <a:r>
              <a:rPr lang="en-US" dirty="0">
                <a:latin typeface="Source Code Pro" panose="020B0509030403020204" pitchFamily="49" charset="77"/>
              </a:rPr>
              <a:t> error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06C684-98DC-49D8-918F-9641830CDE3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Michael Ball | UC Berkeley | https://c88c.org | © CC BY-NC-SA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69854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F1442-DE72-005F-7E31-048E1D15D9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</a:t>
            </a:r>
            <a:r>
              <a:rPr lang="en-US" dirty="0">
                <a:latin typeface="Source Code Pro" panose="020B0309030403020204" pitchFamily="34" charset="0"/>
                <a:ea typeface="Source Code Pro" panose="020B0309030403020204" pitchFamily="34" charset="0"/>
              </a:rPr>
              <a:t>for, list, tuple</a:t>
            </a:r>
            <a:r>
              <a:rPr lang="en-US" dirty="0"/>
              <a:t> Work?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A1AA4CB-469F-3E27-2D9E-23B756F99D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Python's built in tools </a:t>
            </a:r>
            <a:r>
              <a:rPr lang="en-US" i="1" dirty="0"/>
              <a:t>use</a:t>
            </a:r>
            <a:r>
              <a:rPr lang="en-US" dirty="0"/>
              <a:t> the iterator pattern to work!</a:t>
            </a:r>
          </a:p>
          <a:p>
            <a:r>
              <a:rPr lang="en-US" dirty="0"/>
              <a:t> for internally calls next() repeatedly</a:t>
            </a:r>
          </a:p>
          <a:p>
            <a:r>
              <a:rPr lang="en-US" dirty="0"/>
              <a:t> list() internally calls repeatedly</a:t>
            </a:r>
          </a:p>
          <a:p>
            <a:r>
              <a:rPr lang="en-US" dirty="0"/>
              <a:t> They handle the stop condition, adding to a list, etc.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2AA12D-42E7-88C7-437A-0446A3F4759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Michael Ball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35880256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2527428-9490-C651-5155-0D2A9B64E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170F208-4AB1-AAB4-895A-64F33DAB43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000557-D819-1B4F-1EFD-276BC7F5D7F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Michael Ball | UC Berkeley | https://c88c.org | © CC BY-NC-SA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29519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FF129B-7EF6-8F39-2585-309A37FE55A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Generator Expressions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2245B6-079B-E8F8-B25E-EF75144F1AC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2E9AF7-0BE1-1971-42CC-06AFEFE2AD9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Michael Ball | UC Berkeley | https://c88c.org | © CC BY-NC-SA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81426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3575D3-8338-0B80-0039-E61AAF83E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6A772A-4D78-4119-887F-79C16CDF6A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Ants out today.</a:t>
            </a:r>
          </a:p>
          <a:p>
            <a:pPr lvl="1"/>
            <a:r>
              <a:rPr lang="en-US" dirty="0"/>
              <a:t> </a:t>
            </a:r>
            <a:r>
              <a:rPr lang="en-US" i="1" dirty="0"/>
              <a:t>Please start early!</a:t>
            </a:r>
          </a:p>
          <a:p>
            <a:pPr lvl="1"/>
            <a:r>
              <a:rPr lang="en-US" i="1" dirty="0"/>
              <a:t> </a:t>
            </a:r>
            <a:r>
              <a:rPr lang="en-US" dirty="0"/>
              <a:t>Read before programming. </a:t>
            </a:r>
          </a:p>
          <a:p>
            <a:pPr marL="192876" lvl="1" indent="0">
              <a:buNone/>
            </a:pPr>
            <a:endParaRPr lang="en-US" dirty="0"/>
          </a:p>
          <a:p>
            <a:r>
              <a:rPr lang="en-US" dirty="0"/>
              <a:t> (random) Cool YouTube Video</a:t>
            </a:r>
          </a:p>
          <a:p>
            <a:pPr lvl="1"/>
            <a:r>
              <a:rPr lang="en-US" dirty="0"/>
              <a:t> </a:t>
            </a:r>
            <a:r>
              <a:rPr lang="en-US" dirty="0">
                <a:hlinkClick r:id="rId2"/>
              </a:rPr>
              <a:t>https://www.youtube.com/watch?v=nmgFG7PUHfo</a:t>
            </a:r>
            <a:endParaRPr lang="en-US" dirty="0"/>
          </a:p>
          <a:p>
            <a:pPr lvl="1"/>
            <a:r>
              <a:rPr lang="en-US" dirty="0"/>
              <a:t> Signal Processing / History / Algorithmic Complexity</a:t>
            </a:r>
          </a:p>
        </p:txBody>
      </p:sp>
    </p:spTree>
    <p:extLst>
      <p:ext uri="{BB962C8B-B14F-4D97-AF65-F5344CB8AC3E}">
        <p14:creationId xmlns:p14="http://schemas.microsoft.com/office/powerpoint/2010/main" val="12227080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CDEBC42-14D4-8102-392E-9EF43E89F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Generator Expressions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E01E1F8-2D52-9A14-AC8D-9108B38919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We've used them as list comprehensions</a:t>
            </a:r>
          </a:p>
          <a:p>
            <a:r>
              <a:rPr lang="en-US" dirty="0"/>
              <a:t> </a:t>
            </a:r>
            <a:r>
              <a:rPr lang="en-US" b="1" dirty="0"/>
              <a:t>Generator Expressions return iterators</a:t>
            </a:r>
          </a:p>
          <a:p>
            <a:pPr lvl="1"/>
            <a:r>
              <a:rPr lang="en-US" b="1" dirty="0"/>
              <a:t> </a:t>
            </a:r>
            <a:r>
              <a:rPr lang="en-US" dirty="0"/>
              <a:t>access items by calling next()</a:t>
            </a:r>
          </a:p>
          <a:p>
            <a:r>
              <a:rPr lang="en-US" dirty="0"/>
              <a:t> An expression which computes its values on demand</a:t>
            </a:r>
          </a:p>
          <a:p>
            <a:r>
              <a:rPr lang="en-US" dirty="0"/>
              <a:t> Can be used in place of many sequences, like in for loops, map, etc.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67E13C5-F4D5-13AE-C944-E72A3DED484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&gt;&gt;&gt; </a:t>
            </a:r>
            <a:r>
              <a:rPr lang="en-US" dirty="0" err="1"/>
              <a:t>nums</a:t>
            </a:r>
            <a:r>
              <a:rPr lang="en-US" dirty="0"/>
              <a:t> = (x * x for x in range(20))</a:t>
            </a:r>
          </a:p>
          <a:p>
            <a:r>
              <a:rPr lang="en-US" dirty="0"/>
              <a:t>&gt;&gt;&gt; next(</a:t>
            </a:r>
            <a:r>
              <a:rPr lang="en-US" dirty="0" err="1"/>
              <a:t>nums</a:t>
            </a:r>
            <a:r>
              <a:rPr lang="en-US" dirty="0"/>
              <a:t>)</a:t>
            </a:r>
          </a:p>
          <a:p>
            <a:r>
              <a:rPr lang="en-US" dirty="0"/>
              <a:t>0</a:t>
            </a:r>
          </a:p>
          <a:p>
            <a:r>
              <a:rPr lang="en-US" dirty="0"/>
              <a:t>&gt;&gt;&gt; next(</a:t>
            </a:r>
            <a:r>
              <a:rPr lang="en-US" dirty="0" err="1"/>
              <a:t>nums</a:t>
            </a:r>
            <a:r>
              <a:rPr lang="en-US" dirty="0"/>
              <a:t>)</a:t>
            </a:r>
          </a:p>
          <a:p>
            <a:r>
              <a:rPr lang="en-US" dirty="0"/>
              <a:t>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DCB4FB-0E2B-D2D4-E8FB-481F3C57F85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Michael Ball | UC Berkeley | https://c88c.org | © CC BY-NC-SA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32642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068D54-8716-BA4B-666E-EF353B980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Generator Expressions and Generators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1352CA-6946-E04B-84E2-F4D3A13E84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Open Sans Light" panose="020B0606030504020204" pitchFamily="34" charset="0"/>
              </a:rPr>
              <a:t>Calling list() works, but it builds the result in one go.</a:t>
            </a:r>
          </a:p>
          <a:p>
            <a:pPr lvl="1"/>
            <a:r>
              <a:rPr lang="en-US" dirty="0">
                <a:latin typeface="Open Sans Light" panose="020B0606030504020204" pitchFamily="34" charset="0"/>
              </a:rPr>
              <a:t> This loses the benefits when we have large data!</a:t>
            </a:r>
          </a:p>
          <a:p>
            <a:r>
              <a:rPr lang="en-US" dirty="0">
                <a:latin typeface="Open Sans Light" panose="020B0606030504020204" pitchFamily="34" charset="0"/>
              </a:rPr>
              <a:t> </a:t>
            </a:r>
            <a:r>
              <a:rPr lang="en-US" dirty="0"/>
              <a:t> Generator Expressions are a short-hand to make iterators</a:t>
            </a:r>
            <a:endParaRPr lang="en-US" dirty="0">
              <a:latin typeface="Open Sans Light" panose="020B0606030504020204" pitchFamily="34" charset="0"/>
            </a:endParaRPr>
          </a:p>
          <a:p>
            <a:r>
              <a:rPr lang="en-US" dirty="0">
                <a:latin typeface="Open Sans Light" panose="020B0606030504020204" pitchFamily="34" charset="0"/>
              </a:rPr>
              <a:t> Generators allow us to successively </a:t>
            </a:r>
            <a:r>
              <a:rPr lang="en-US" i="1" dirty="0">
                <a:latin typeface="Open Sans ExtraBold" panose="020B0606030504020204" pitchFamily="34" charset="0"/>
              </a:rPr>
              <a:t>generate </a:t>
            </a:r>
            <a:r>
              <a:rPr lang="en-US" dirty="0">
                <a:latin typeface="Open Sans Light" panose="020B0606030504020204" pitchFamily="34" charset="0"/>
              </a:rPr>
              <a:t>(get it?) the next result!</a:t>
            </a:r>
          </a:p>
        </p:txBody>
      </p:sp>
    </p:spTree>
    <p:extLst>
      <p:ext uri="{BB962C8B-B14F-4D97-AF65-F5344CB8AC3E}">
        <p14:creationId xmlns:p14="http://schemas.microsoft.com/office/powerpoint/2010/main" val="26435180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28333E-D356-E5F3-DC01-AA1BC6E748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83828" y="2153805"/>
            <a:ext cx="8458200" cy="1470025"/>
          </a:xfrm>
        </p:spPr>
        <p:txBody>
          <a:bodyPr/>
          <a:lstStyle/>
          <a:p>
            <a:r>
              <a:rPr lang="en-US" dirty="0"/>
              <a:t>Generator Functions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17687EA3-0890-23C9-1BCE-84B10368C2E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55E050-C885-0C80-431F-238CFE067CE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1" y="6457951"/>
            <a:ext cx="4348655" cy="256116"/>
          </a:xfrm>
        </p:spPr>
        <p:txBody>
          <a:bodyPr/>
          <a:lstStyle/>
          <a:p>
            <a:r>
              <a:rPr lang="en-US"/>
              <a:t>Michael Ball | UC Berkeley | https://c88c.org | © CC BY-NC-SA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6141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8470B73-D198-93AF-8BC9-0786EBC39D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Terminology [</a:t>
            </a:r>
            <a:r>
              <a:rPr lang="en-US" dirty="0">
                <a:solidFill>
                  <a:schemeClr val="accent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Docs</a:t>
            </a:r>
            <a:r>
              <a:rPr lang="en-US" dirty="0"/>
              <a:t>]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67D4700-E40C-78D7-247E-1BCCDBA829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generator</a:t>
            </a:r>
          </a:p>
          <a:p>
            <a:pPr marL="0" indent="0">
              <a:buNone/>
            </a:pPr>
            <a:r>
              <a:rPr lang="en-US" dirty="0"/>
              <a:t>A function which returns a </a:t>
            </a:r>
            <a:r>
              <a:rPr lang="en-US" i="1" dirty="0"/>
              <a:t>generator iterator</a:t>
            </a:r>
            <a:r>
              <a:rPr lang="en-US" dirty="0"/>
              <a:t>. It looks like a normal function except that it contains yield expressions for producing a series of values usable in a for-loop or that can be retrieved one at a time with the next() function.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generator iterator</a:t>
            </a:r>
          </a:p>
          <a:p>
            <a:pPr marL="0" indent="0">
              <a:buNone/>
            </a:pPr>
            <a:r>
              <a:rPr lang="en-US" dirty="0"/>
              <a:t>An object created by a generator function.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F948F2-7F1F-B522-D8DC-F3AE7B369B4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Michael Ball | UC Berkeley | https://c88c.org | © CC BY-NC-SA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35486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E2774AB-7640-B79F-9605-E2CD968C86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Generators: turning iteration into an </a:t>
            </a:r>
            <a:r>
              <a:rPr lang="en-US" dirty="0" err="1"/>
              <a:t>iterable</a:t>
            </a:r>
            <a:endParaRPr lang="en-US" dirty="0"/>
          </a:p>
        </p:txBody>
      </p:sp>
      <p:sp>
        <p:nvSpPr>
          <p:cNvPr id="228" name="Google Shape;228;p27"/>
          <p:cNvSpPr txBox="1">
            <a:spLocks noGrp="1"/>
          </p:cNvSpPr>
          <p:nvPr>
            <p:ph idx="1"/>
          </p:nvPr>
        </p:nvSpPr>
        <p:spPr>
          <a:xfrm>
            <a:off x="533400" y="1066800"/>
            <a:ext cx="11218333" cy="5257800"/>
          </a:xfrm>
          <a:noFill/>
          <a:ln>
            <a:noFill/>
          </a:ln>
        </p:spPr>
        <p:txBody>
          <a:bodyPr spcFirstLastPara="1" wrap="square" lIns="92075" tIns="46025" rIns="92075" bIns="46025" anchor="t" anchorCtr="0">
            <a:noAutofit/>
          </a:bodyPr>
          <a:lstStyle/>
          <a:p>
            <a:r>
              <a:rPr lang="en-US" dirty="0"/>
              <a:t>Generator functions use the </a:t>
            </a:r>
            <a:r>
              <a:rPr lang="en-US" dirty="0">
                <a:latin typeface="Source Code Pro" panose="020B0309030403020204" pitchFamily="34" charset="0"/>
                <a:ea typeface="Source Code Pro" panose="020B0309030403020204" pitchFamily="34" charset="0"/>
              </a:rPr>
              <a:t>yield</a:t>
            </a:r>
            <a:r>
              <a:rPr lang="en-US" dirty="0"/>
              <a:t> keyword</a:t>
            </a:r>
          </a:p>
          <a:p>
            <a:r>
              <a:rPr lang="en-US" dirty="0"/>
              <a:t>Generator functions have no return statement, but they don’t return None</a:t>
            </a:r>
          </a:p>
          <a:p>
            <a:pPr lvl="1"/>
            <a:r>
              <a:rPr lang="en-US" dirty="0"/>
              <a:t>They </a:t>
            </a:r>
            <a:r>
              <a:rPr lang="en-US" i="1" dirty="0"/>
              <a:t>implicitly</a:t>
            </a:r>
            <a:r>
              <a:rPr lang="en-US" dirty="0"/>
              <a:t> return a generator object</a:t>
            </a:r>
          </a:p>
          <a:p>
            <a:r>
              <a:rPr lang="en-US" dirty="0"/>
              <a:t>Generator objects are </a:t>
            </a:r>
            <a:r>
              <a:rPr lang="en-US" i="1" dirty="0"/>
              <a:t>just</a:t>
            </a:r>
            <a:r>
              <a:rPr lang="en-US" dirty="0"/>
              <a:t> iterators</a:t>
            </a:r>
          </a:p>
          <a:p>
            <a:endParaRPr lang="en-US" dirty="0"/>
          </a:p>
        </p:txBody>
      </p:sp>
      <p:sp>
        <p:nvSpPr>
          <p:cNvPr id="232" name="Google Shape;232;p27"/>
          <p:cNvSpPr/>
          <p:nvPr/>
        </p:nvSpPr>
        <p:spPr>
          <a:xfrm>
            <a:off x="4267200" y="4343401"/>
            <a:ext cx="4572000" cy="1200329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2400" dirty="0">
                <a:solidFill>
                  <a:schemeClr val="dk1"/>
                </a:solidFill>
                <a:latin typeface="Source Code Pro" panose="020B0509030403020204" pitchFamily="49" charset="77"/>
                <a:ea typeface="Source Code Pro" panose="020B0509030403020204" pitchFamily="49" charset="0"/>
                <a:cs typeface="Open Sans Light" panose="020B0606030504020204" pitchFamily="34" charset="0"/>
                <a:sym typeface="Courier"/>
              </a:rPr>
              <a:t>def squares(n):</a:t>
            </a:r>
            <a:endParaRPr dirty="0">
              <a:latin typeface="Source Code Pro" panose="020B0509030403020204" pitchFamily="49" charset="77"/>
              <a:ea typeface="Open Sans Light" panose="020B0606030504020204" pitchFamily="34" charset="0"/>
              <a:cs typeface="Open Sans Light" panose="020B0606030504020204" pitchFamily="34" charset="0"/>
            </a:endParaRPr>
          </a:p>
          <a:p>
            <a:r>
              <a:rPr lang="en-US" sz="2400" dirty="0">
                <a:solidFill>
                  <a:schemeClr val="dk1"/>
                </a:solidFill>
                <a:latin typeface="Source Code Pro" panose="020B0509030403020204" pitchFamily="49" charset="77"/>
                <a:ea typeface="Source Code Pro" panose="020B0509030403020204" pitchFamily="49" charset="0"/>
                <a:cs typeface="Open Sans Light" panose="020B0606030504020204" pitchFamily="34" charset="0"/>
                <a:sym typeface="Courier"/>
              </a:rPr>
              <a:t>    for </a:t>
            </a:r>
            <a:r>
              <a:rPr lang="en-US" sz="2400" dirty="0" err="1">
                <a:solidFill>
                  <a:schemeClr val="dk1"/>
                </a:solidFill>
                <a:latin typeface="Source Code Pro" panose="020B0509030403020204" pitchFamily="49" charset="77"/>
                <a:ea typeface="Source Code Pro" panose="020B0509030403020204" pitchFamily="49" charset="0"/>
                <a:cs typeface="Open Sans Light" panose="020B0606030504020204" pitchFamily="34" charset="0"/>
                <a:sym typeface="Courier"/>
              </a:rPr>
              <a:t>i</a:t>
            </a:r>
            <a:r>
              <a:rPr lang="en-US" sz="2400" dirty="0">
                <a:solidFill>
                  <a:schemeClr val="dk1"/>
                </a:solidFill>
                <a:latin typeface="Source Code Pro" panose="020B0509030403020204" pitchFamily="49" charset="77"/>
                <a:ea typeface="Source Code Pro" panose="020B0509030403020204" pitchFamily="49" charset="0"/>
                <a:cs typeface="Open Sans Light" panose="020B0606030504020204" pitchFamily="34" charset="0"/>
                <a:sym typeface="Courier"/>
              </a:rPr>
              <a:t> in range(n):</a:t>
            </a:r>
            <a:endParaRPr dirty="0">
              <a:latin typeface="Source Code Pro" panose="020B0509030403020204" pitchFamily="49" charset="77"/>
              <a:ea typeface="Open Sans Light" panose="020B0606030504020204" pitchFamily="34" charset="0"/>
              <a:cs typeface="Open Sans Light" panose="020B0606030504020204" pitchFamily="34" charset="0"/>
            </a:endParaRPr>
          </a:p>
          <a:p>
            <a:r>
              <a:rPr lang="en-US" sz="2400" dirty="0">
                <a:solidFill>
                  <a:schemeClr val="dk1"/>
                </a:solidFill>
                <a:latin typeface="Source Code Pro" panose="020B0509030403020204" pitchFamily="49" charset="77"/>
                <a:ea typeface="Source Code Pro" panose="020B0509030403020204" pitchFamily="49" charset="0"/>
                <a:cs typeface="Open Sans Light" panose="020B0606030504020204" pitchFamily="34" charset="0"/>
                <a:sym typeface="Courier"/>
              </a:rPr>
              <a:t>       </a:t>
            </a:r>
            <a:r>
              <a:rPr lang="en-US" sz="2400" dirty="0">
                <a:solidFill>
                  <a:srgbClr val="FF0000"/>
                </a:solidFill>
                <a:latin typeface="Source Code Pro" panose="020B0509030403020204" pitchFamily="49" charset="77"/>
                <a:ea typeface="Source Code Pro" panose="020B0509030403020204" pitchFamily="49" charset="0"/>
                <a:cs typeface="Open Sans Light" panose="020B0606030504020204" pitchFamily="34" charset="0"/>
                <a:sym typeface="Courier"/>
              </a:rPr>
              <a:t> yield </a:t>
            </a:r>
            <a:r>
              <a:rPr lang="en-US" sz="2400" dirty="0">
                <a:solidFill>
                  <a:schemeClr val="dk1"/>
                </a:solidFill>
                <a:latin typeface="Source Code Pro" panose="020B0509030403020204" pitchFamily="49" charset="77"/>
                <a:ea typeface="Source Code Pro" panose="020B0509030403020204" pitchFamily="49" charset="0"/>
                <a:cs typeface="Open Sans Light" panose="020B0606030504020204" pitchFamily="34" charset="0"/>
                <a:sym typeface="Courier"/>
              </a:rPr>
              <a:t>(</a:t>
            </a:r>
            <a:r>
              <a:rPr lang="en-US" sz="2400" dirty="0" err="1">
                <a:solidFill>
                  <a:schemeClr val="dk1"/>
                </a:solidFill>
                <a:latin typeface="Source Code Pro" panose="020B0509030403020204" pitchFamily="49" charset="77"/>
                <a:ea typeface="Source Code Pro" panose="020B0509030403020204" pitchFamily="49" charset="0"/>
                <a:cs typeface="Open Sans Light" panose="020B0606030504020204" pitchFamily="34" charset="0"/>
                <a:sym typeface="Courier"/>
              </a:rPr>
              <a:t>i</a:t>
            </a:r>
            <a:r>
              <a:rPr lang="en-US" sz="2400" dirty="0">
                <a:solidFill>
                  <a:schemeClr val="dk1"/>
                </a:solidFill>
                <a:latin typeface="Source Code Pro" panose="020B0509030403020204" pitchFamily="49" charset="77"/>
                <a:ea typeface="Source Code Pro" panose="020B0509030403020204" pitchFamily="49" charset="0"/>
                <a:cs typeface="Open Sans Light" panose="020B0606030504020204" pitchFamily="34" charset="0"/>
                <a:sym typeface="Courier"/>
              </a:rPr>
              <a:t>*</a:t>
            </a:r>
            <a:r>
              <a:rPr lang="en-US" sz="2400" dirty="0" err="1">
                <a:solidFill>
                  <a:schemeClr val="dk1"/>
                </a:solidFill>
                <a:latin typeface="Source Code Pro" panose="020B0509030403020204" pitchFamily="49" charset="77"/>
                <a:ea typeface="Source Code Pro" panose="020B0509030403020204" pitchFamily="49" charset="0"/>
                <a:cs typeface="Open Sans Light" panose="020B0606030504020204" pitchFamily="34" charset="0"/>
                <a:sym typeface="Courier"/>
              </a:rPr>
              <a:t>i</a:t>
            </a:r>
            <a:r>
              <a:rPr lang="en-US" sz="2400" dirty="0">
                <a:solidFill>
                  <a:schemeClr val="dk1"/>
                </a:solidFill>
                <a:latin typeface="Source Code Pro" panose="020B0509030403020204" pitchFamily="49" charset="77"/>
                <a:ea typeface="Source Code Pro" panose="020B0509030403020204" pitchFamily="49" charset="0"/>
                <a:cs typeface="Open Sans Light" panose="020B0606030504020204" pitchFamily="34" charset="0"/>
                <a:sym typeface="Courier"/>
              </a:rPr>
              <a:t>)</a:t>
            </a:r>
            <a:endParaRPr dirty="0">
              <a:latin typeface="Source Code Pro" panose="020B0509030403020204" pitchFamily="49" charset="77"/>
              <a:ea typeface="Open Sans Light" panose="020B0606030504020204" pitchFamily="34" charset="0"/>
              <a:cs typeface="Open Sans Light" panose="020B0606030504020204" pitchFamily="34" charset="0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FD7DEE8-DAB8-06E1-3B59-DD5B2E13E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Spongebob</a:t>
            </a:r>
            <a:r>
              <a:rPr lang="en-US" dirty="0"/>
              <a:t> Case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19DB89E-8F94-F253-0E3C-AB8C2D47F2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4952144"/>
            <a:ext cx="11430000" cy="1296256"/>
          </a:xfrm>
        </p:spPr>
        <p:txBody>
          <a:bodyPr/>
          <a:lstStyle/>
          <a:p>
            <a:r>
              <a:rPr lang="en-US" dirty="0"/>
              <a:t> Generate one letter at a time.</a:t>
            </a:r>
          </a:p>
          <a:p>
            <a:r>
              <a:rPr lang="en-US" dirty="0"/>
              <a:t> Explore how caps changes with each iteration.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21E6303-4D5D-3C56-6C92-9C16A9A5187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def </a:t>
            </a:r>
            <a:r>
              <a:rPr lang="en-US" dirty="0" err="1"/>
              <a:t>spongebob_case</a:t>
            </a:r>
            <a:r>
              <a:rPr lang="en-US" dirty="0"/>
              <a:t>(text):</a:t>
            </a:r>
          </a:p>
          <a:p>
            <a:r>
              <a:rPr lang="en-US" dirty="0"/>
              <a:t>    caps = True</a:t>
            </a:r>
          </a:p>
          <a:p>
            <a:r>
              <a:rPr lang="en-US" dirty="0"/>
              <a:t>    for letter in text:</a:t>
            </a:r>
          </a:p>
          <a:p>
            <a:r>
              <a:rPr lang="en-US" dirty="0"/>
              <a:t>        if caps:</a:t>
            </a:r>
          </a:p>
          <a:p>
            <a:r>
              <a:rPr lang="en-US" dirty="0"/>
              <a:t>            yield </a:t>
            </a:r>
            <a:r>
              <a:rPr lang="en-US" dirty="0" err="1"/>
              <a:t>letter.upper</a:t>
            </a:r>
            <a:r>
              <a:rPr lang="en-US" dirty="0"/>
              <a:t>()</a:t>
            </a:r>
          </a:p>
          <a:p>
            <a:r>
              <a:rPr lang="en-US" dirty="0"/>
              <a:t>        else:</a:t>
            </a:r>
          </a:p>
          <a:p>
            <a:r>
              <a:rPr lang="en-US" dirty="0"/>
              <a:t>            yield </a:t>
            </a:r>
            <a:r>
              <a:rPr lang="en-US" dirty="0" err="1"/>
              <a:t>letter.lower</a:t>
            </a:r>
            <a:r>
              <a:rPr lang="en-US" dirty="0"/>
              <a:t>()</a:t>
            </a:r>
          </a:p>
          <a:p>
            <a:r>
              <a:rPr lang="en-US" dirty="0"/>
              <a:t>        caps = not caps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EF5CB4A-57CC-24EE-3ECE-CC101C2E14F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Michael Ball | UC Berkeley | https://c88c.org | © CC BY-NC-SA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4296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8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Nest iteration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09B95D-1072-A04D-28C3-F946315D9B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41" name="Google Shape;241;p28"/>
          <p:cNvSpPr/>
          <p:nvPr/>
        </p:nvSpPr>
        <p:spPr>
          <a:xfrm>
            <a:off x="2590800" y="1774042"/>
            <a:ext cx="6324600" cy="1323439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20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Open Sans Light" panose="020B0606030504020204" pitchFamily="34" charset="0"/>
                <a:sym typeface="Courier"/>
              </a:rPr>
              <a:t>def </a:t>
            </a:r>
            <a:r>
              <a:rPr lang="en-US" sz="2000" dirty="0" err="1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Open Sans Light" panose="020B0606030504020204" pitchFamily="34" charset="0"/>
                <a:sym typeface="Courier"/>
              </a:rPr>
              <a:t>all_pairs</a:t>
            </a:r>
            <a:r>
              <a:rPr lang="en-US" sz="20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Open Sans Light" panose="020B0606030504020204" pitchFamily="34" charset="0"/>
                <a:sym typeface="Courier"/>
              </a:rPr>
              <a:t>(x):</a:t>
            </a:r>
            <a:endParaRPr dirty="0">
              <a:latin typeface="Source Code Pro" panose="020B0509030403020204" pitchFamily="49" charset="0"/>
              <a:ea typeface="Source Code Pro" panose="020B0509030403020204" pitchFamily="49" charset="0"/>
              <a:cs typeface="Open Sans Light" panose="020B0606030504020204" pitchFamily="34" charset="0"/>
            </a:endParaRPr>
          </a:p>
          <a:p>
            <a:r>
              <a:rPr lang="en-US" sz="20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Open Sans Light" panose="020B0606030504020204" pitchFamily="34" charset="0"/>
                <a:sym typeface="Courier"/>
              </a:rPr>
              <a:t>    for item1 in x:</a:t>
            </a:r>
            <a:endParaRPr dirty="0">
              <a:latin typeface="Source Code Pro" panose="020B0509030403020204" pitchFamily="49" charset="0"/>
              <a:ea typeface="Source Code Pro" panose="020B0509030403020204" pitchFamily="49" charset="0"/>
              <a:cs typeface="Open Sans Light" panose="020B0606030504020204" pitchFamily="34" charset="0"/>
            </a:endParaRPr>
          </a:p>
          <a:p>
            <a:r>
              <a:rPr lang="en-US" sz="20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Open Sans Light" panose="020B0606030504020204" pitchFamily="34" charset="0"/>
                <a:sym typeface="Courier"/>
              </a:rPr>
              <a:t>        for item2 in x:</a:t>
            </a:r>
            <a:endParaRPr dirty="0">
              <a:latin typeface="Source Code Pro" panose="020B0509030403020204" pitchFamily="49" charset="0"/>
              <a:ea typeface="Source Code Pro" panose="020B0509030403020204" pitchFamily="49" charset="0"/>
              <a:cs typeface="Open Sans Light" panose="020B0606030504020204" pitchFamily="34" charset="0"/>
            </a:endParaRPr>
          </a:p>
          <a:p>
            <a:r>
              <a:rPr lang="en-US" sz="20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Open Sans Light" panose="020B0606030504020204" pitchFamily="34" charset="0"/>
                <a:sym typeface="Courier"/>
              </a:rPr>
              <a:t>            yield(item1, item2)</a:t>
            </a:r>
            <a:endParaRPr dirty="0">
              <a:latin typeface="Source Code Pro" panose="020B0509030403020204" pitchFamily="49" charset="0"/>
              <a:ea typeface="Source Code Pro" panose="020B0509030403020204" pitchFamily="49" charset="0"/>
              <a:cs typeface="Open Sans Light" panose="020B0606030504020204" pitchFamily="34" charset="0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DAA9D74-8AF0-89B2-079E-530CC1C91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Order of Execution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400E660-8645-6EE2-CAF0-8BA417D20E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Our generator function executes until we hit </a:t>
            </a:r>
            <a:r>
              <a:rPr lang="en-US" dirty="0">
                <a:latin typeface="Source Code Pro" panose="020B0309030403020204" pitchFamily="34" charset="0"/>
                <a:ea typeface="Source Code Pro" panose="020B0309030403020204" pitchFamily="34" charset="0"/>
              </a:rPr>
              <a:t>yield</a:t>
            </a:r>
          </a:p>
          <a:p>
            <a:r>
              <a:rPr lang="en-US" dirty="0"/>
              <a:t> Once we hit </a:t>
            </a:r>
            <a:r>
              <a:rPr lang="en-US" dirty="0">
                <a:latin typeface="Source Code Pro" panose="020B0309030403020204" pitchFamily="34" charset="0"/>
                <a:ea typeface="Source Code Pro" panose="020B0309030403020204" pitchFamily="34" charset="0"/>
              </a:rPr>
              <a:t>yield</a:t>
            </a:r>
            <a:r>
              <a:rPr lang="en-US" dirty="0"/>
              <a:t>, execution is </a:t>
            </a:r>
            <a:r>
              <a:rPr lang="en-US" i="1" dirty="0"/>
              <a:t>paused</a:t>
            </a:r>
          </a:p>
          <a:p>
            <a:r>
              <a:rPr lang="en-US" i="1" dirty="0"/>
              <a:t> </a:t>
            </a:r>
            <a:r>
              <a:rPr lang="en-US" dirty="0"/>
              <a:t>Explore this with print statements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28A5AF-64EA-999A-6C4E-914F0F1188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Michael Ball | UC Berkeley | https://c88c.org | © CC BY-NC-SA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18016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50730D-8FD7-0981-C4D1-1CA65D10537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Iterators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72B2A86-3D40-8FBF-B384-07FBFBB8DD8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ABDF3C-756B-52CD-76DF-92FD63414D1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Michael Ball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12875986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EAEFCE5-11DD-EA97-A733-AA1DCEF5B5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iterator</a:t>
            </a:r>
          </a:p>
          <a:p>
            <a:pPr marL="0" indent="0">
              <a:buNone/>
            </a:pPr>
            <a:r>
              <a:rPr lang="en-US" dirty="0"/>
              <a:t>An object representing a stream of data. Repeated calls to the iterator’s </a:t>
            </a:r>
            <a:r>
              <a:rPr lang="en-US" dirty="0">
                <a:latin typeface="Source Code Pro" panose="020B0309030403020204" pitchFamily="34" charset="0"/>
                <a:ea typeface="Source Code Pro" panose="020B0309030403020204" pitchFamily="34" charset="0"/>
              </a:rPr>
              <a:t>__next__()</a:t>
            </a:r>
            <a:r>
              <a:rPr lang="en-US" dirty="0"/>
              <a:t> method (or passing it to the built-in function </a:t>
            </a:r>
            <a:r>
              <a:rPr lang="en-US" dirty="0">
                <a:latin typeface="Source Code Pro" panose="020B0309030403020204" pitchFamily="34" charset="0"/>
                <a:ea typeface="Source Code Pro" panose="020B0309030403020204" pitchFamily="34" charset="0"/>
              </a:rPr>
              <a:t>next()</a:t>
            </a:r>
            <a:r>
              <a:rPr lang="en-US" dirty="0"/>
              <a:t>) return successive items in the stream. When no more data are available a </a:t>
            </a:r>
            <a:r>
              <a:rPr lang="en-US" dirty="0" err="1">
                <a:latin typeface="Source Code Pro" panose="020B0309030403020204" pitchFamily="34" charset="0"/>
                <a:ea typeface="Source Code Pro" panose="020B0309030403020204" pitchFamily="34" charset="0"/>
              </a:rPr>
              <a:t>StopIteration</a:t>
            </a:r>
            <a:r>
              <a:rPr lang="en-US" dirty="0"/>
              <a:t> exception is raised instead.</a:t>
            </a:r>
          </a:p>
          <a:p>
            <a:pPr marL="0" indent="0">
              <a:buNone/>
            </a:pPr>
            <a:r>
              <a:rPr lang="en-US" b="1" dirty="0" err="1"/>
              <a:t>iterable</a:t>
            </a:r>
            <a:endParaRPr lang="en-US" b="1" dirty="0"/>
          </a:p>
          <a:p>
            <a:pPr marL="0" indent="0">
              <a:buNone/>
            </a:pPr>
            <a:r>
              <a:rPr lang="en-US" dirty="0"/>
              <a:t>An object capable of returning its members one at a time. Examples of include all sequence types and objects of any classes you define with an </a:t>
            </a:r>
            <a:r>
              <a:rPr lang="en-US" dirty="0">
                <a:latin typeface="Source Code Pro" panose="020B0309030403020204" pitchFamily="34" charset="0"/>
                <a:ea typeface="Source Code Pro" panose="020B0309030403020204" pitchFamily="34" charset="0"/>
              </a:rPr>
              <a:t>__</a:t>
            </a:r>
            <a:r>
              <a:rPr lang="en-US" dirty="0" err="1">
                <a:latin typeface="Source Code Pro" panose="020B0309030403020204" pitchFamily="34" charset="0"/>
                <a:ea typeface="Source Code Pro" panose="020B0309030403020204" pitchFamily="34" charset="0"/>
              </a:rPr>
              <a:t>iter</a:t>
            </a:r>
            <a:r>
              <a:rPr lang="en-US" dirty="0">
                <a:latin typeface="Source Code Pro" panose="020B0309030403020204" pitchFamily="34" charset="0"/>
                <a:ea typeface="Source Code Pro" panose="020B0309030403020204" pitchFamily="34" charset="0"/>
              </a:rPr>
              <a:t>__() </a:t>
            </a:r>
            <a:r>
              <a:rPr lang="en-US" dirty="0"/>
              <a:t>method or with a </a:t>
            </a:r>
            <a:r>
              <a:rPr lang="en-US" dirty="0">
                <a:latin typeface="Source Code Pro" panose="020B0309030403020204" pitchFamily="34" charset="0"/>
                <a:ea typeface="Source Code Pro" panose="020B0309030403020204" pitchFamily="34" charset="0"/>
              </a:rPr>
              <a:t>__</a:t>
            </a:r>
            <a:r>
              <a:rPr lang="en-US" dirty="0" err="1">
                <a:latin typeface="Source Code Pro" panose="020B0309030403020204" pitchFamily="34" charset="0"/>
                <a:ea typeface="Source Code Pro" panose="020B0309030403020204" pitchFamily="34" charset="0"/>
              </a:rPr>
              <a:t>getitem</a:t>
            </a:r>
            <a:r>
              <a:rPr lang="en-US" dirty="0">
                <a:latin typeface="Source Code Pro" panose="020B0309030403020204" pitchFamily="34" charset="0"/>
                <a:ea typeface="Source Code Pro" panose="020B0309030403020204" pitchFamily="34" charset="0"/>
              </a:rPr>
              <a:t>__() </a:t>
            </a:r>
            <a:r>
              <a:rPr lang="en-US" dirty="0"/>
              <a:t>method that implements sequence semantics.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E2A7519-B368-EBEF-5AC8-11E70D81C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What's an Iterator? [</a:t>
            </a:r>
            <a:r>
              <a:rPr lang="en-US" dirty="0">
                <a:solidFill>
                  <a:schemeClr val="accent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Docs</a:t>
            </a:r>
            <a:r>
              <a:rPr lang="en-US" dirty="0"/>
              <a:t>]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0A2AAC-6AF6-C20C-6054-123BE642460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Michael Ball | UC Berkeley | https://c88c.org | © CC BY-NC-SA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621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AE4D684-FE04-D13F-888C-CA0BC7651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 &amp; Next Lecture</a:t>
            </a:r>
          </a:p>
        </p:txBody>
      </p:sp>
      <p:sp>
        <p:nvSpPr>
          <p:cNvPr id="117" name="Google Shape;117;p15"/>
          <p:cNvSpPr txBox="1">
            <a:spLocks noGrp="1"/>
          </p:cNvSpPr>
          <p:nvPr>
            <p:ph idx="1"/>
          </p:nvPr>
        </p:nvSpPr>
        <p:spPr>
          <a:xfrm>
            <a:off x="533400" y="1066800"/>
            <a:ext cx="11218333" cy="5257800"/>
          </a:xfrm>
          <a:noFill/>
          <a:ln>
            <a:noFill/>
          </a:ln>
        </p:spPr>
        <p:txBody>
          <a:bodyPr spcFirstLastPara="1" wrap="square" lIns="92075" tIns="46025" rIns="92075" bIns="46025" anchor="t" anchorCtr="0">
            <a:noAutofit/>
          </a:bodyPr>
          <a:lstStyle/>
          <a:p>
            <a:r>
              <a:rPr lang="en-US" sz="2400" dirty="0"/>
              <a:t> Wrap up trees!</a:t>
            </a:r>
          </a:p>
          <a:p>
            <a:r>
              <a:rPr lang="en-US" sz="2400" dirty="0"/>
              <a:t>Sequences vs </a:t>
            </a:r>
            <a:r>
              <a:rPr lang="en-US" sz="2400" dirty="0" err="1"/>
              <a:t>Iterables</a:t>
            </a:r>
            <a:endParaRPr lang="en-US" sz="2400" dirty="0"/>
          </a:p>
          <a:p>
            <a:r>
              <a:rPr lang="en-US" sz="2400" dirty="0"/>
              <a:t>Using iterators without generating all the data</a:t>
            </a:r>
          </a:p>
          <a:p>
            <a:r>
              <a:rPr lang="en-US" sz="2400" dirty="0"/>
              <a:t>Magic methods</a:t>
            </a:r>
          </a:p>
          <a:p>
            <a:pPr lvl="1"/>
            <a:r>
              <a:rPr lang="en-US" sz="2400" dirty="0">
                <a:sym typeface="Courier"/>
              </a:rPr>
              <a:t> __next__</a:t>
            </a:r>
            <a:endParaRPr lang="en-US" sz="2400" dirty="0"/>
          </a:p>
          <a:p>
            <a:pPr lvl="1"/>
            <a:r>
              <a:rPr lang="en-US" sz="2400" dirty="0">
                <a:sym typeface="Courier"/>
              </a:rPr>
              <a:t> __</a:t>
            </a:r>
            <a:r>
              <a:rPr lang="en-US" sz="2400" dirty="0" err="1">
                <a:sym typeface="Courier"/>
              </a:rPr>
              <a:t>iter</a:t>
            </a:r>
            <a:r>
              <a:rPr lang="en-US" sz="2400" dirty="0">
                <a:sym typeface="Courier"/>
              </a:rPr>
              <a:t>__</a:t>
            </a:r>
            <a:endParaRPr lang="en-US" sz="2400" dirty="0"/>
          </a:p>
          <a:p>
            <a:r>
              <a:rPr lang="en-US" sz="2400" dirty="0"/>
              <a:t>Generator concept</a:t>
            </a:r>
          </a:p>
          <a:p>
            <a:pPr lvl="1"/>
            <a:r>
              <a:rPr lang="en-US" sz="2400" dirty="0"/>
              <a:t>Generating an iterator from iteration with </a:t>
            </a:r>
            <a:r>
              <a:rPr lang="en-US" sz="2400" dirty="0">
                <a:sym typeface="Courier"/>
              </a:rPr>
              <a:t>yield</a:t>
            </a:r>
            <a:endParaRPr lang="en-US" sz="2400" dirty="0"/>
          </a:p>
          <a:p>
            <a:r>
              <a:rPr lang="en-US" sz="2400" dirty="0"/>
              <a:t>Iterators – the </a:t>
            </a:r>
            <a:r>
              <a:rPr lang="en-US" sz="2400" dirty="0" err="1"/>
              <a:t>iter</a:t>
            </a:r>
            <a:r>
              <a:rPr lang="en-US" sz="2400" dirty="0"/>
              <a:t> protocol</a:t>
            </a:r>
          </a:p>
          <a:p>
            <a:r>
              <a:rPr lang="en-US" sz="2400" dirty="0"/>
              <a:t> __</a:t>
            </a:r>
            <a:r>
              <a:rPr lang="en-US" sz="2400" dirty="0" err="1"/>
              <a:t>getitem</a:t>
            </a:r>
            <a:r>
              <a:rPr lang="en-US" sz="2400" dirty="0"/>
              <a:t>__ protocol</a:t>
            </a:r>
          </a:p>
          <a:p>
            <a:r>
              <a:rPr lang="en-US" sz="2400" dirty="0"/>
              <a:t>Is an object </a:t>
            </a:r>
            <a:r>
              <a:rPr lang="en-US" sz="2400" dirty="0" err="1"/>
              <a:t>iterable</a:t>
            </a:r>
            <a:r>
              <a:rPr lang="en-US" sz="2400" dirty="0"/>
              <a:t>?</a:t>
            </a:r>
          </a:p>
          <a:p>
            <a:r>
              <a:rPr lang="en-US" sz="2400" dirty="0"/>
              <a:t>Lazy evaluation with iterators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9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element in generator </a:t>
            </a:r>
            <a:r>
              <a:rPr lang="en-US" dirty="0" err="1"/>
              <a:t>iterable</a:t>
            </a:r>
            <a:endParaRPr lang="en-US" dirty="0"/>
          </a:p>
        </p:txBody>
      </p:sp>
      <p:sp>
        <p:nvSpPr>
          <p:cNvPr id="247" name="Google Shape;247;p29"/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Iterables</a:t>
            </a:r>
            <a:r>
              <a:rPr lang="en-US" dirty="0"/>
              <a:t> work because they implement some "magic methods" on them. We saw magic methods when we learned about classes, </a:t>
            </a:r>
          </a:p>
          <a:p>
            <a:pPr lvl="1"/>
            <a:r>
              <a:rPr lang="en-US" dirty="0"/>
              <a:t>e.g., __</a:t>
            </a:r>
            <a:r>
              <a:rPr lang="en-US" dirty="0" err="1"/>
              <a:t>init</a:t>
            </a:r>
            <a:r>
              <a:rPr lang="en-US" dirty="0"/>
              <a:t>__, __</a:t>
            </a:r>
            <a:r>
              <a:rPr lang="en-US" dirty="0" err="1"/>
              <a:t>repr</a:t>
            </a:r>
            <a:r>
              <a:rPr lang="en-US" dirty="0"/>
              <a:t>__ and __str__.</a:t>
            </a:r>
          </a:p>
          <a:p>
            <a:r>
              <a:rPr lang="en-US" dirty="0"/>
              <a:t>The first one we see for </a:t>
            </a:r>
            <a:r>
              <a:rPr lang="en-US" dirty="0" err="1"/>
              <a:t>iterables</a:t>
            </a:r>
            <a:r>
              <a:rPr lang="en-US" dirty="0"/>
              <a:t> is</a:t>
            </a:r>
            <a:r>
              <a:rPr lang="en-US" dirty="0">
                <a:latin typeface="Source Code Pro" panose="020B0509030403020204" pitchFamily="49" charset="77"/>
              </a:rPr>
              <a:t> __next__</a:t>
            </a:r>
          </a:p>
          <a:p>
            <a:endParaRPr lang="en-US" dirty="0"/>
          </a:p>
          <a:p>
            <a:r>
              <a:rPr lang="en-US" dirty="0" err="1">
                <a:latin typeface="Source Code Pro" panose="020B0509030403020204" pitchFamily="49" charset="77"/>
                <a:sym typeface="Courier"/>
              </a:rPr>
              <a:t>iter</a:t>
            </a:r>
            <a:r>
              <a:rPr lang="en-US" dirty="0">
                <a:latin typeface="Source Code Pro" panose="020B0509030403020204" pitchFamily="49" charset="77"/>
                <a:sym typeface="Courier"/>
              </a:rPr>
              <a:t>() </a:t>
            </a:r>
            <a:r>
              <a:rPr lang="en-US" dirty="0"/>
              <a:t>– transforms a sequence into an iterator</a:t>
            </a:r>
          </a:p>
          <a:p>
            <a:pPr lvl="1"/>
            <a:r>
              <a:rPr lang="en-US" dirty="0"/>
              <a:t> Usually this is not necessary, but can be useful.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F753C53-183C-275F-E38B-56D1AB4C7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Iterators: The </a:t>
            </a:r>
            <a:r>
              <a:rPr lang="en-US" sz="36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iter</a:t>
            </a:r>
            <a:r>
              <a:rPr lang="en-US" sz="3600" dirty="0"/>
              <a:t> protocol [</a:t>
            </a:r>
            <a:r>
              <a:rPr lang="en-US" sz="3600" dirty="0">
                <a:hlinkClick r:id="rId3"/>
              </a:rPr>
              <a:t>Docs</a:t>
            </a:r>
            <a:r>
              <a:rPr lang="en-US" sz="3600" dirty="0"/>
              <a:t>]</a:t>
            </a:r>
            <a:endParaRPr lang="en-US" dirty="0"/>
          </a:p>
        </p:txBody>
      </p:sp>
      <p:sp>
        <p:nvSpPr>
          <p:cNvPr id="256" name="Google Shape;256;p30"/>
          <p:cNvSpPr txBox="1">
            <a:spLocks noGrp="1"/>
          </p:cNvSpPr>
          <p:nvPr>
            <p:ph idx="1"/>
          </p:nvPr>
        </p:nvSpPr>
        <p:spPr>
          <a:xfrm>
            <a:off x="533400" y="1066800"/>
            <a:ext cx="11218333" cy="5257800"/>
          </a:xfrm>
          <a:noFill/>
          <a:ln>
            <a:noFill/>
          </a:ln>
        </p:spPr>
        <p:txBody>
          <a:bodyPr spcFirstLastPara="1" wrap="square" lIns="92075" tIns="46025" rIns="92075" bIns="46025" anchor="t" anchorCtr="0">
            <a:noAutofit/>
          </a:bodyPr>
          <a:lstStyle/>
          <a:p>
            <a:r>
              <a:rPr lang="en-US" dirty="0"/>
              <a:t>In order to be </a:t>
            </a:r>
            <a:r>
              <a:rPr lang="en-US" dirty="0" err="1"/>
              <a:t>iterable</a:t>
            </a:r>
            <a:r>
              <a:rPr lang="en-US" dirty="0"/>
              <a:t>, a class must implement the </a:t>
            </a:r>
            <a:r>
              <a:rPr lang="en-US" dirty="0" err="1"/>
              <a:t>iter</a:t>
            </a:r>
            <a:r>
              <a:rPr lang="en-US" dirty="0"/>
              <a:t> protocol</a:t>
            </a:r>
          </a:p>
          <a:p>
            <a:r>
              <a:rPr lang="en-US" dirty="0"/>
              <a:t>The iterator objects themselves are required to support the following two methods, which together form the iterator protocol:</a:t>
            </a:r>
          </a:p>
          <a:p>
            <a:pPr lvl="1"/>
            <a:r>
              <a:rPr lang="en-US" dirty="0"/>
              <a:t>__</a:t>
            </a:r>
            <a:r>
              <a:rPr lang="en-US" dirty="0" err="1"/>
              <a:t>iter</a:t>
            </a:r>
            <a:r>
              <a:rPr lang="en-US" dirty="0"/>
              <a:t>__: Return the iterator object itself. This is required to allow both containers and iterators to be used with the for and in statements.</a:t>
            </a:r>
          </a:p>
          <a:p>
            <a:pPr lvl="2"/>
            <a:r>
              <a:rPr lang="en-US" dirty="0"/>
              <a:t>This method returns an iterator object (which can be self)</a:t>
            </a:r>
          </a:p>
          <a:p>
            <a:pPr lvl="1"/>
            <a:r>
              <a:rPr lang="en-US" dirty="0"/>
              <a:t>__next__ : Return the next item from the container. If there are no further items, raise the </a:t>
            </a:r>
            <a:r>
              <a:rPr lang="en-US" dirty="0" err="1"/>
              <a:t>StopIteration</a:t>
            </a:r>
            <a:r>
              <a:rPr lang="en-US" dirty="0"/>
              <a:t> exception.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E624207-ED85-B308-FCD0-7898F5459C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Iter</a:t>
            </a:r>
            <a:r>
              <a:rPr lang="en-US" dirty="0"/>
              <a:t> Protocol In Practice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0A55D7F-0F11-91B8-E1B2-DD30EB11C4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Classes get to define how they are iterated over by defining these methods</a:t>
            </a:r>
          </a:p>
          <a:p>
            <a:pPr lvl="1"/>
            <a:r>
              <a:rPr lang="en-US" dirty="0"/>
              <a:t> containers (objects like lists, tuples, </a:t>
            </a:r>
            <a:r>
              <a:rPr lang="en-US" dirty="0" err="1"/>
              <a:t>etc</a:t>
            </a:r>
            <a:r>
              <a:rPr lang="en-US" dirty="0"/>
              <a:t>) typically define a Container class and a separate </a:t>
            </a:r>
            <a:r>
              <a:rPr lang="en-US" dirty="0" err="1"/>
              <a:t>ContainterIterator</a:t>
            </a:r>
            <a:r>
              <a:rPr lang="en-US" dirty="0"/>
              <a:t> class.</a:t>
            </a:r>
          </a:p>
          <a:p>
            <a:r>
              <a:rPr lang="en-US" sz="3200" dirty="0"/>
              <a:t> Lists, Ranges, </a:t>
            </a:r>
            <a:r>
              <a:rPr lang="en-US" sz="3200" dirty="0" err="1"/>
              <a:t>etc</a:t>
            </a:r>
            <a:r>
              <a:rPr lang="en-US" sz="3200" dirty="0"/>
              <a:t> are </a:t>
            </a:r>
            <a:r>
              <a:rPr lang="en-US" sz="3200" i="1" dirty="0"/>
              <a:t>not</a:t>
            </a:r>
            <a:r>
              <a:rPr lang="en-US" sz="3200" dirty="0"/>
              <a:t> directly iterators</a:t>
            </a:r>
          </a:p>
          <a:p>
            <a:pPr lvl="2"/>
            <a:r>
              <a:rPr lang="en-US" sz="2800" dirty="0"/>
              <a:t> We cannot call next() on them.</a:t>
            </a:r>
          </a:p>
          <a:p>
            <a:pPr lvl="1"/>
            <a:r>
              <a:rPr lang="en-US" sz="3200" dirty="0"/>
              <a:t> However, they implement an </a:t>
            </a:r>
            <a:r>
              <a:rPr lang="en-US" sz="3200" dirty="0">
                <a:latin typeface="Source Code Pro" panose="020B0309030403020204" pitchFamily="34" charset="0"/>
                <a:ea typeface="Source Code Pro" panose="020B0309030403020204" pitchFamily="34" charset="0"/>
              </a:rPr>
              <a:t>__</a:t>
            </a:r>
            <a:r>
              <a:rPr lang="en-US" sz="3200" dirty="0" err="1">
                <a:latin typeface="Source Code Pro" panose="020B0309030403020204" pitchFamily="34" charset="0"/>
                <a:ea typeface="Source Code Pro" panose="020B0309030403020204" pitchFamily="34" charset="0"/>
              </a:rPr>
              <a:t>iter</a:t>
            </a:r>
            <a:r>
              <a:rPr lang="en-US" sz="3200" dirty="0">
                <a:latin typeface="Source Code Pro" panose="020B0309030403020204" pitchFamily="34" charset="0"/>
                <a:ea typeface="Source Code Pro" panose="020B0309030403020204" pitchFamily="34" charset="0"/>
              </a:rPr>
              <a:t>__</a:t>
            </a:r>
            <a:r>
              <a:rPr lang="en-US" sz="3200" dirty="0"/>
              <a:t> method, and </a:t>
            </a:r>
            <a:r>
              <a:rPr lang="en-US" sz="3200" dirty="0" err="1">
                <a:latin typeface="Source Code Pro" panose="020B0309030403020204" pitchFamily="34" charset="0"/>
                <a:ea typeface="Source Code Pro" panose="020B0309030403020204" pitchFamily="34" charset="0"/>
              </a:rPr>
              <a:t>list_iterator</a:t>
            </a:r>
            <a:r>
              <a:rPr lang="en-US" sz="3200" dirty="0"/>
              <a:t>, </a:t>
            </a:r>
            <a:r>
              <a:rPr lang="en-US" sz="3200" dirty="0" err="1">
                <a:latin typeface="Source Code Pro" panose="020B0309030403020204" pitchFamily="34" charset="0"/>
                <a:ea typeface="Source Code Pro" panose="020B0309030403020204" pitchFamily="34" charset="0"/>
              </a:rPr>
              <a:t>range_iterator</a:t>
            </a:r>
            <a:r>
              <a:rPr lang="en-US" sz="3200" dirty="0"/>
              <a:t> class, etc.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3252DE-C9CD-94AB-41DC-5BDE46100B4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Michael Ball | UC Berkeley | https://c88c.org | © CC BY-NC-SA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8634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A8D2E2-2468-004D-B478-C8722DBE4038}"/>
              </a:ext>
            </a:extLst>
          </p:cNvPr>
          <p:cNvSpPr txBox="1"/>
          <p:nvPr/>
        </p:nvSpPr>
        <p:spPr>
          <a:xfrm>
            <a:off x="4810317" y="2921169"/>
            <a:ext cx="235673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Demo</a:t>
            </a:r>
            <a:endParaRPr lang="en-US" dirty="0">
              <a:latin typeface="Open Sans Light" panose="020B0606030504020204" pitchFamily="34" charset="0"/>
              <a:ea typeface="Open Sans Light" panose="020B0606030504020204" pitchFamily="34" charset="0"/>
              <a:cs typeface="Open Sans Light" panose="020B0606030504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4791DF-6727-76A8-83F9-AE7A4C6D7B7E}"/>
              </a:ext>
            </a:extLst>
          </p:cNvPr>
          <p:cNvSpPr txBox="1"/>
          <p:nvPr/>
        </p:nvSpPr>
        <p:spPr>
          <a:xfrm>
            <a:off x="10983686" y="5693229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latin typeface="Open Sans Light" panose="020B0606030504020204" pitchFamily="34" charset="0"/>
              <a:ea typeface="Open Sans Light" panose="020B0606030504020204" pitchFamily="34" charset="0"/>
              <a:cs typeface="Open Sans Light" panose="020B0606030504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AF135A-96CA-7747-D9F4-359C92D41754}"/>
              </a:ext>
            </a:extLst>
          </p:cNvPr>
          <p:cNvSpPr txBox="1"/>
          <p:nvPr/>
        </p:nvSpPr>
        <p:spPr>
          <a:xfrm>
            <a:off x="11027229" y="640080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latin typeface="Open Sans Light" panose="020B0606030504020204" pitchFamily="34" charset="0"/>
              <a:ea typeface="Open Sans Light" panose="020B0606030504020204" pitchFamily="34" charset="0"/>
              <a:cs typeface="Open Sans Light" panose="020B0606030504020204" pitchFamily="34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9885D5F-4170-3E22-DB47-CFFCB3D96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Iterables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5C36628-7C15-A9BD-E2D8-62844E441A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8692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CC119F-D1FA-4A48-F9D2-1EA9D72A68B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Building a Range Iterator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89B337-AE90-831F-69DB-10BA778D80A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F3CC1D-56C0-EF15-2400-91639B630C4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Michael Ball | UC Berkeley | https://c88c.org | © CC BY-NC-SA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25976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0EF2F29-B5C5-6F8A-FA30-C0A14F2B8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a Range Iterator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B13C64E-F842-BAB6-7330-5775D3B719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What does a range need?</a:t>
            </a:r>
          </a:p>
          <a:p>
            <a:pPr lvl="1"/>
            <a:r>
              <a:rPr lang="en-US" dirty="0"/>
              <a:t> Start value</a:t>
            </a:r>
          </a:p>
          <a:p>
            <a:pPr lvl="1"/>
            <a:r>
              <a:rPr lang="en-US" dirty="0"/>
              <a:t> Stop</a:t>
            </a:r>
          </a:p>
          <a:p>
            <a:pPr lvl="1"/>
            <a:r>
              <a:rPr lang="en-US" dirty="0"/>
              <a:t> (We'll ignore step sizes)</a:t>
            </a:r>
          </a:p>
          <a:p>
            <a:r>
              <a:rPr lang="en-US" dirty="0"/>
              <a:t> keep track of the current value</a:t>
            </a:r>
          </a:p>
          <a:p>
            <a:r>
              <a:rPr lang="en-US" dirty="0"/>
              <a:t> An __</a:t>
            </a:r>
            <a:r>
              <a:rPr lang="en-US" dirty="0" err="1"/>
              <a:t>iter</a:t>
            </a:r>
            <a:r>
              <a:rPr lang="en-US" dirty="0"/>
              <a:t>__ method</a:t>
            </a:r>
          </a:p>
          <a:p>
            <a:r>
              <a:rPr lang="en-US" dirty="0"/>
              <a:t> A __next__ method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B5E317-09D8-4CF3-C832-7EA127FDB9D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Michael Ball | UC Berkeley | https://c88c.org | © CC BY-NC-SA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888637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3D3107B-375E-FA4D-586A-C4A0D2924B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87AC6C7-2E85-2210-4962-EEB77B3EBB0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2000" dirty="0"/>
              <a:t>class </a:t>
            </a:r>
            <a:r>
              <a:rPr lang="en-US" sz="2000" dirty="0" err="1"/>
              <a:t>myrange</a:t>
            </a:r>
            <a:r>
              <a:rPr lang="en-US" sz="2000" dirty="0"/>
              <a:t>:</a:t>
            </a:r>
          </a:p>
          <a:p>
            <a:r>
              <a:rPr lang="en-US" sz="2000" dirty="0"/>
              <a:t>    def __</a:t>
            </a:r>
            <a:r>
              <a:rPr lang="en-US" sz="2000" dirty="0" err="1"/>
              <a:t>init</a:t>
            </a:r>
            <a:r>
              <a:rPr lang="en-US" sz="2000" dirty="0"/>
              <a:t>__(self, n):</a:t>
            </a:r>
          </a:p>
          <a:p>
            <a:r>
              <a:rPr lang="en-US" sz="2000" dirty="0"/>
              <a:t>        </a:t>
            </a:r>
            <a:r>
              <a:rPr lang="en-US" sz="2000" dirty="0" err="1"/>
              <a:t>self.i</a:t>
            </a:r>
            <a:r>
              <a:rPr lang="en-US" sz="2000" dirty="0"/>
              <a:t> = 0</a:t>
            </a:r>
          </a:p>
          <a:p>
            <a:r>
              <a:rPr lang="en-US" sz="2000" dirty="0"/>
              <a:t>        </a:t>
            </a:r>
            <a:r>
              <a:rPr lang="en-US" sz="2000" dirty="0" err="1"/>
              <a:t>self.n</a:t>
            </a:r>
            <a:r>
              <a:rPr lang="en-US" sz="2000" dirty="0"/>
              <a:t> = n</a:t>
            </a:r>
          </a:p>
          <a:p>
            <a:r>
              <a:rPr lang="en-US" sz="2000" dirty="0"/>
              <a:t>    def __</a:t>
            </a:r>
            <a:r>
              <a:rPr lang="en-US" sz="2000" dirty="0" err="1"/>
              <a:t>iter</a:t>
            </a:r>
            <a:r>
              <a:rPr lang="en-US" sz="2000" dirty="0"/>
              <a:t>__(self):</a:t>
            </a:r>
          </a:p>
          <a:p>
            <a:r>
              <a:rPr lang="en-US" sz="2000" dirty="0"/>
              <a:t>        return self</a:t>
            </a:r>
          </a:p>
          <a:p>
            <a:r>
              <a:rPr lang="en-US" sz="2000" dirty="0"/>
              <a:t>    def __next__(self):</a:t>
            </a:r>
          </a:p>
          <a:p>
            <a:r>
              <a:rPr lang="en-US" sz="2000" dirty="0"/>
              <a:t>        if </a:t>
            </a:r>
            <a:r>
              <a:rPr lang="en-US" sz="2000" dirty="0" err="1"/>
              <a:t>self.i</a:t>
            </a:r>
            <a:r>
              <a:rPr lang="en-US" sz="2000" dirty="0"/>
              <a:t> &lt; </a:t>
            </a:r>
            <a:r>
              <a:rPr lang="en-US" sz="2000" dirty="0" err="1"/>
              <a:t>self.n</a:t>
            </a:r>
            <a:r>
              <a:rPr lang="en-US" sz="2000" dirty="0"/>
              <a:t>:</a:t>
            </a:r>
          </a:p>
          <a:p>
            <a:r>
              <a:rPr lang="en-US" sz="2000" dirty="0"/>
              <a:t>            current = </a:t>
            </a:r>
            <a:r>
              <a:rPr lang="en-US" sz="2000" dirty="0" err="1"/>
              <a:t>self.i</a:t>
            </a:r>
            <a:endParaRPr lang="en-US" sz="2000" dirty="0"/>
          </a:p>
          <a:p>
            <a:r>
              <a:rPr lang="en-US" sz="2000" dirty="0"/>
              <a:t>            </a:t>
            </a:r>
            <a:r>
              <a:rPr lang="en-US" sz="2000" dirty="0" err="1"/>
              <a:t>self.i</a:t>
            </a:r>
            <a:r>
              <a:rPr lang="en-US" sz="2000" dirty="0"/>
              <a:t> += 1</a:t>
            </a:r>
          </a:p>
          <a:p>
            <a:r>
              <a:rPr lang="en-US" sz="2000" dirty="0"/>
              <a:t>            return current</a:t>
            </a:r>
          </a:p>
          <a:p>
            <a:r>
              <a:rPr lang="en-US" sz="2000" dirty="0"/>
              <a:t>        else:</a:t>
            </a:r>
          </a:p>
          <a:p>
            <a:r>
              <a:rPr lang="en-US" sz="2000" dirty="0"/>
              <a:t>		raise </a:t>
            </a:r>
            <a:r>
              <a:rPr lang="en-US" sz="2000" dirty="0" err="1"/>
              <a:t>StopIteration</a:t>
            </a:r>
            <a:r>
              <a:rPr lang="en-US" sz="2000" dirty="0"/>
              <a:t>()</a:t>
            </a:r>
          </a:p>
          <a:p>
            <a:endParaRPr lang="en-US" sz="20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68058D-5C48-DDDB-4204-7AE204814E6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Michael Ball | UC Berkeley | https://c88c.org | © CC BY-NC-SA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2271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0FE64E-660D-5B06-8274-4C2D0B9C30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GetItem</a:t>
            </a:r>
            <a:r>
              <a:rPr lang="en-US" dirty="0"/>
              <a:t> Protocol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0213A51-3F60-FEA1-C2CD-577041C8CA5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710AB7-D334-E02D-1E33-79836928F43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Michael Ball | UC Berkeley | https://c88c.org | © CC BY-NC-SA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90420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 Item protocol</a:t>
            </a:r>
          </a:p>
        </p:txBody>
      </p:sp>
      <p:sp>
        <p:nvSpPr>
          <p:cNvPr id="265" name="Google Shape;265;p31"/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Another way an object can behave like a sequence is indexing: Using square brackets “[ ]” to access specific items in an object.</a:t>
            </a:r>
          </a:p>
          <a:p>
            <a:r>
              <a:rPr lang="en-US" dirty="0"/>
              <a:t>Defined by special method: </a:t>
            </a:r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  <a:sym typeface="Courier"/>
              </a:rPr>
              <a:t>__</a:t>
            </a:r>
            <a:r>
              <a:rPr lang="en-US" dirty="0" err="1">
                <a:latin typeface="Source Code Pro" panose="020B0509030403020204" pitchFamily="49" charset="0"/>
                <a:ea typeface="Source Code Pro" panose="020B0509030403020204" pitchFamily="49" charset="0"/>
                <a:sym typeface="Courier"/>
              </a:rPr>
              <a:t>getitem</a:t>
            </a:r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  <a:sym typeface="Courier"/>
              </a:rPr>
              <a:t>__(self, </a:t>
            </a:r>
            <a:r>
              <a:rPr lang="en-US" dirty="0" err="1">
                <a:latin typeface="Source Code Pro" panose="020B0509030403020204" pitchFamily="49" charset="0"/>
                <a:ea typeface="Source Code Pro" panose="020B0509030403020204" pitchFamily="49" charset="0"/>
                <a:sym typeface="Courier"/>
              </a:rPr>
              <a:t>i</a:t>
            </a:r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  <a:sym typeface="Courier"/>
              </a:rPr>
              <a:t>)</a:t>
            </a:r>
            <a:endParaRPr lang="en-US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 lvl="1"/>
            <a:r>
              <a:rPr lang="en-US" dirty="0"/>
              <a:t>Method returns the item at a given index</a:t>
            </a:r>
          </a:p>
        </p:txBody>
      </p:sp>
      <p:pic>
        <p:nvPicPr>
          <p:cNvPr id="269" name="Google Shape;269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36496" y="3107361"/>
            <a:ext cx="4838700" cy="341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B2A5B-A681-B249-75F6-E033363A6AE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Iterators and Generators Review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FA3908A-E939-E0F7-99F1-3B25D8F4156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BD6DBE-EA6E-DB24-D58F-4B466C31CAE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Michael Ball | UC Berkeley | https://c88c.org | © CC BY-NC-SA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36479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6F24FD8-3D36-BB4A-9C3D-3F83D81370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14600" y="2693987"/>
            <a:ext cx="8458200" cy="1470025"/>
          </a:xfrm>
        </p:spPr>
        <p:txBody>
          <a:bodyPr>
            <a:normAutofit fontScale="90000"/>
          </a:bodyPr>
          <a:lstStyle/>
          <a:p>
            <a:r>
              <a:rPr lang="en-US" dirty="0"/>
              <a:t>Trees:</a:t>
            </a:r>
            <a:br>
              <a:rPr lang="en-US" dirty="0"/>
            </a:br>
            <a:r>
              <a:rPr lang="en-US" dirty="0"/>
              <a:t>Practice With Recursion:</a:t>
            </a:r>
            <a:br>
              <a:rPr lang="en-US" dirty="0"/>
            </a:br>
            <a:r>
              <a:rPr lang="en-US" dirty="0" err="1">
                <a:latin typeface="Source Code Pro" panose="020B0509030403020204" pitchFamily="49" charset="77"/>
              </a:rPr>
              <a:t>traverse_recursive</a:t>
            </a:r>
            <a:endParaRPr lang="en-US" dirty="0">
              <a:latin typeface="Source Code Pro" panose="020B0509030403020204" pitchFamily="49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783609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9658"/>
    </mc:Choice>
    <mc:Fallback xmlns="">
      <p:transition xmlns:p14="http://schemas.microsoft.com/office/powerpoint/2010/main" spd="slow" advTm="109658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41B833-F14A-28A6-712D-261C4C838A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Terms and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C4BF8A-4DED-C2B9-B231-83AC1D41AC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b="1" dirty="0"/>
              <a:t>Iterators: </a:t>
            </a:r>
            <a:r>
              <a:rPr lang="en-US" dirty="0"/>
              <a:t>Objects which we can use in a for loop</a:t>
            </a:r>
          </a:p>
          <a:p>
            <a:pPr lvl="1"/>
            <a:r>
              <a:rPr lang="en-US" dirty="0"/>
              <a:t> Anything that can be looped over!</a:t>
            </a:r>
          </a:p>
          <a:p>
            <a:pPr lvl="1"/>
            <a:r>
              <a:rPr lang="en-US" dirty="0"/>
              <a:t> Sometimes they’re lazy, sometimes not!</a:t>
            </a:r>
          </a:p>
          <a:p>
            <a:r>
              <a:rPr lang="en-US" dirty="0"/>
              <a:t> </a:t>
            </a:r>
            <a:r>
              <a:rPr lang="en-US" b="1" dirty="0"/>
              <a:t>Generators:</a:t>
            </a:r>
            <a:r>
              <a:rPr lang="en-US" dirty="0"/>
              <a:t> A shorthand way to make an iterator that uses yield</a:t>
            </a:r>
          </a:p>
          <a:p>
            <a:pPr lvl="1"/>
            <a:r>
              <a:rPr lang="en-US" dirty="0"/>
              <a:t> a function that uses </a:t>
            </a:r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yield</a:t>
            </a:r>
            <a:r>
              <a:rPr lang="en-US" dirty="0"/>
              <a:t> is a </a:t>
            </a:r>
            <a:r>
              <a:rPr lang="en-US" i="1" dirty="0"/>
              <a:t>generator function</a:t>
            </a:r>
          </a:p>
          <a:p>
            <a:pPr lvl="1"/>
            <a:r>
              <a:rPr lang="en-US" dirty="0"/>
              <a:t> a generator function returns a </a:t>
            </a:r>
            <a:r>
              <a:rPr lang="en-US" i="1" dirty="0"/>
              <a:t>generator object</a:t>
            </a:r>
          </a:p>
          <a:p>
            <a:pPr lvl="1"/>
            <a:r>
              <a:rPr lang="en-US" i="1" dirty="0"/>
              <a:t> </a:t>
            </a:r>
            <a:r>
              <a:rPr lang="en-US" dirty="0"/>
              <a:t>Generators do </a:t>
            </a:r>
            <a:r>
              <a:rPr lang="en-US" b="1" dirty="0"/>
              <a:t>not</a:t>
            </a:r>
            <a:r>
              <a:rPr lang="en-US" dirty="0"/>
              <a:t> use return</a:t>
            </a:r>
          </a:p>
          <a:p>
            <a:r>
              <a:rPr lang="en-US" i="1" dirty="0"/>
              <a:t> </a:t>
            </a:r>
            <a:r>
              <a:rPr lang="en-US" b="1" dirty="0"/>
              <a:t>Sequences: </a:t>
            </a:r>
            <a:r>
              <a:rPr lang="en-US" dirty="0"/>
              <a:t>A particular type of </a:t>
            </a:r>
            <a:r>
              <a:rPr lang="en-US" dirty="0" err="1"/>
              <a:t>iterable</a:t>
            </a:r>
            <a:endParaRPr lang="en-US" dirty="0"/>
          </a:p>
          <a:p>
            <a:pPr lvl="1"/>
            <a:r>
              <a:rPr lang="en-US" i="1" dirty="0"/>
              <a:t> </a:t>
            </a:r>
            <a:r>
              <a:rPr lang="en-US" dirty="0"/>
              <a:t>They know they’re length, support slicing</a:t>
            </a:r>
          </a:p>
          <a:p>
            <a:pPr lvl="1"/>
            <a:r>
              <a:rPr lang="en-US" i="1" dirty="0"/>
              <a:t> </a:t>
            </a:r>
            <a:r>
              <a:rPr lang="en-US" dirty="0"/>
              <a:t>Are </a:t>
            </a:r>
            <a:r>
              <a:rPr lang="en-US" i="1" dirty="0"/>
              <a:t>not</a:t>
            </a:r>
            <a:r>
              <a:rPr lang="en-US" dirty="0"/>
              <a:t> lazy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401684267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F8634EB-F094-445E-797E-35776CE2F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BC5808-C212-2061-F4D3-ED87851860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453C28-D6DA-E99E-5AB5-8472C273B82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Michael Ball | UC Berkeley | https://c88c.org | © CC BY-NC-SA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371391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B86E5E-F468-E6FE-D6B0-23DE0B45B01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Type Checking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ECD8EF-0D92-964E-466B-B5816AFB670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AB825A-C076-23C5-7CEF-23134100C4F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Michael Ball | UC Berkeley | https://c88c.org | © CC BY-NC-SA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882691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Determining if an object is </a:t>
            </a:r>
            <a:r>
              <a:rPr lang="en-US" dirty="0" err="1"/>
              <a:t>iterable</a:t>
            </a:r>
            <a:endParaRPr lang="en-US" dirty="0"/>
          </a:p>
        </p:txBody>
      </p:sp>
      <p:sp>
        <p:nvSpPr>
          <p:cNvPr id="275" name="Google Shape;275;p32"/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ym typeface="Courier"/>
              </a:rPr>
              <a:t>from </a:t>
            </a:r>
            <a:r>
              <a:rPr lang="en-US" dirty="0" err="1">
                <a:sym typeface="Courier"/>
              </a:rPr>
              <a:t>collections.abc</a:t>
            </a:r>
            <a:r>
              <a:rPr lang="en-US" dirty="0">
                <a:sym typeface="Courier"/>
              </a:rPr>
              <a:t> import </a:t>
            </a:r>
            <a:r>
              <a:rPr lang="en-US" dirty="0" err="1">
                <a:sym typeface="Courier"/>
              </a:rPr>
              <a:t>Iterable</a:t>
            </a:r>
            <a:endParaRPr lang="en-US" dirty="0">
              <a:sym typeface="Courier"/>
            </a:endParaRPr>
          </a:p>
          <a:p>
            <a:r>
              <a:rPr lang="en-US" dirty="0" err="1">
                <a:sym typeface="Courier"/>
              </a:rPr>
              <a:t>isinstance</a:t>
            </a:r>
            <a:r>
              <a:rPr lang="en-US" dirty="0">
                <a:sym typeface="Courier"/>
              </a:rPr>
              <a:t>([1,2,3], </a:t>
            </a:r>
            <a:r>
              <a:rPr lang="en-US" dirty="0" err="1">
                <a:sym typeface="Courier"/>
              </a:rPr>
              <a:t>Iterable</a:t>
            </a:r>
            <a:r>
              <a:rPr lang="en-US" dirty="0">
                <a:sym typeface="Courier"/>
              </a:rPr>
              <a:t>)</a:t>
            </a:r>
            <a:endParaRPr lang="en-US" dirty="0"/>
          </a:p>
          <a:p>
            <a:endParaRPr lang="en-US" dirty="0"/>
          </a:p>
          <a:p>
            <a:r>
              <a:rPr lang="en-US" dirty="0"/>
              <a:t>This is more general than checking for any list of particular type, e.g., list, tuple, string...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6F24FD8-3D36-BB4A-9C3D-3F83D813702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Trees:</a:t>
            </a:r>
            <a:br>
              <a:rPr lang="en-US" dirty="0"/>
            </a:br>
            <a:r>
              <a:rPr lang="en-US" dirty="0"/>
              <a:t>Counting Each Node</a:t>
            </a:r>
          </a:p>
        </p:txBody>
      </p:sp>
    </p:spTree>
    <p:extLst>
      <p:ext uri="{BB962C8B-B14F-4D97-AF65-F5344CB8AC3E}">
        <p14:creationId xmlns:p14="http://schemas.microsoft.com/office/powerpoint/2010/main" val="4245981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9658"/>
    </mc:Choice>
    <mc:Fallback xmlns="">
      <p:transition xmlns:p14="http://schemas.microsoft.com/office/powerpoint/2010/main" spd="slow" advTm="109658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0E77F-C11A-8DB0-017E-8B20A0154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count nodes?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4491D8-6DBA-A18A-6D92-1C7A072A9A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The "root" or top of the tree is one node.</a:t>
            </a:r>
          </a:p>
          <a:p>
            <a:pPr lvl="1"/>
            <a:r>
              <a:rPr lang="en-US" dirty="0"/>
              <a:t> (We assume we can't have a tree of 0 nodes!)</a:t>
            </a:r>
          </a:p>
          <a:p>
            <a:r>
              <a:rPr lang="en-US" dirty="0"/>
              <a:t> For each subtree we… Count the nodes!</a:t>
            </a:r>
          </a:p>
          <a:p>
            <a:pPr lvl="1"/>
            <a:r>
              <a:rPr lang="en-US" dirty="0"/>
              <a:t> Doesn't this sound like recursion?</a:t>
            </a:r>
          </a:p>
          <a:p>
            <a:r>
              <a:rPr lang="en-US" dirty="0"/>
              <a:t> Hard Part: How do we group the results of recursion?</a:t>
            </a:r>
          </a:p>
          <a:p>
            <a:r>
              <a:rPr lang="en-US" dirty="0"/>
              <a:t> Remember our recursive algorithm:</a:t>
            </a:r>
          </a:p>
          <a:p>
            <a:pPr lvl="1"/>
            <a:r>
              <a:rPr lang="en-US" dirty="0"/>
              <a:t> Base case</a:t>
            </a:r>
          </a:p>
          <a:p>
            <a:pPr lvl="1"/>
            <a:r>
              <a:rPr lang="en-US" dirty="0"/>
              <a:t> Recursive Case:</a:t>
            </a:r>
          </a:p>
          <a:p>
            <a:pPr lvl="2"/>
            <a:r>
              <a:rPr lang="en-US" dirty="0"/>
              <a:t> Divide</a:t>
            </a:r>
          </a:p>
          <a:p>
            <a:pPr lvl="2"/>
            <a:r>
              <a:rPr lang="en-US" dirty="0"/>
              <a:t> Invoke</a:t>
            </a:r>
          </a:p>
          <a:p>
            <a:pPr lvl="2"/>
            <a:r>
              <a:rPr lang="en-US" dirty="0"/>
              <a:t> Combine</a:t>
            </a:r>
          </a:p>
        </p:txBody>
      </p:sp>
    </p:spTree>
    <p:extLst>
      <p:ext uri="{BB962C8B-B14F-4D97-AF65-F5344CB8AC3E}">
        <p14:creationId xmlns:p14="http://schemas.microsoft.com/office/powerpoint/2010/main" val="24730786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1A087C-0522-D941-E3A8-BA84527F7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51E0E1-7203-2648-0FFA-20463E3A12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Source Code Pro" panose="020B0509030403020204" pitchFamily="49" charset="77"/>
              </a:rPr>
              <a:t>def </a:t>
            </a:r>
            <a:r>
              <a:rPr lang="en-US" dirty="0" err="1">
                <a:latin typeface="Source Code Pro" panose="020B0509030403020204" pitchFamily="49" charset="77"/>
              </a:rPr>
              <a:t>count_nodes</a:t>
            </a:r>
            <a:r>
              <a:rPr lang="en-US" dirty="0">
                <a:latin typeface="Source Code Pro" panose="020B0509030403020204" pitchFamily="49" charset="77"/>
              </a:rPr>
              <a:t>(t):</a:t>
            </a:r>
          </a:p>
          <a:p>
            <a:pPr marL="0" indent="0">
              <a:buNone/>
            </a:pPr>
            <a:r>
              <a:rPr lang="en-US" dirty="0">
                <a:latin typeface="Source Code Pro" panose="020B0509030403020204" pitchFamily="49" charset="77"/>
              </a:rPr>
              <a:t>    """The number of leaves in tree.</a:t>
            </a:r>
          </a:p>
          <a:p>
            <a:pPr marL="0" indent="0">
              <a:buNone/>
            </a:pPr>
            <a:endParaRPr lang="en-US" dirty="0">
              <a:latin typeface="Source Code Pro" panose="020B0509030403020204" pitchFamily="49" charset="77"/>
            </a:endParaRPr>
          </a:p>
          <a:p>
            <a:pPr marL="0" indent="0">
              <a:buNone/>
            </a:pPr>
            <a:r>
              <a:rPr lang="en-US" dirty="0">
                <a:latin typeface="Source Code Pro" panose="020B0509030403020204" pitchFamily="49" charset="77"/>
              </a:rPr>
              <a:t>    &gt;&gt;&gt; </a:t>
            </a:r>
            <a:r>
              <a:rPr lang="en-US" dirty="0" err="1">
                <a:latin typeface="Source Code Pro" panose="020B0509030403020204" pitchFamily="49" charset="77"/>
              </a:rPr>
              <a:t>count_nodes</a:t>
            </a:r>
            <a:r>
              <a:rPr lang="en-US" dirty="0">
                <a:latin typeface="Source Code Pro" panose="020B0509030403020204" pitchFamily="49" charset="77"/>
              </a:rPr>
              <a:t>(</a:t>
            </a:r>
            <a:r>
              <a:rPr lang="en-US" dirty="0" err="1">
                <a:latin typeface="Source Code Pro" panose="020B0509030403020204" pitchFamily="49" charset="77"/>
              </a:rPr>
              <a:t>fib_tree</a:t>
            </a:r>
            <a:r>
              <a:rPr lang="en-US" dirty="0">
                <a:latin typeface="Source Code Pro" panose="020B0509030403020204" pitchFamily="49" charset="77"/>
              </a:rPr>
              <a:t>(5))</a:t>
            </a:r>
          </a:p>
          <a:p>
            <a:pPr marL="0" indent="0">
              <a:buNone/>
            </a:pPr>
            <a:r>
              <a:rPr lang="en-US" dirty="0">
                <a:latin typeface="Source Code Pro" panose="020B0509030403020204" pitchFamily="49" charset="77"/>
              </a:rPr>
              <a:t>    8</a:t>
            </a:r>
          </a:p>
          <a:p>
            <a:pPr marL="0" indent="0">
              <a:buNone/>
            </a:pPr>
            <a:r>
              <a:rPr lang="en-US" dirty="0">
                <a:latin typeface="Source Code Pro" panose="020B0509030403020204" pitchFamily="49" charset="77"/>
              </a:rPr>
              <a:t>    """</a:t>
            </a:r>
          </a:p>
          <a:p>
            <a:pPr marL="0" indent="0">
              <a:buNone/>
            </a:pPr>
            <a:r>
              <a:rPr lang="en-US" dirty="0">
                <a:latin typeface="Source Code Pro" panose="020B0509030403020204" pitchFamily="49" charset="77"/>
              </a:rPr>
              <a:t>    if </a:t>
            </a:r>
            <a:r>
              <a:rPr lang="en-US" dirty="0" err="1">
                <a:latin typeface="Source Code Pro" panose="020B0509030403020204" pitchFamily="49" charset="77"/>
              </a:rPr>
              <a:t>t.is_leaf</a:t>
            </a:r>
            <a:r>
              <a:rPr lang="en-US" dirty="0">
                <a:latin typeface="Source Code Pro" panose="020B0509030403020204" pitchFamily="49" charset="77"/>
              </a:rPr>
              <a:t>():</a:t>
            </a:r>
          </a:p>
          <a:p>
            <a:pPr marL="0" indent="0">
              <a:buNone/>
            </a:pPr>
            <a:r>
              <a:rPr lang="en-US" dirty="0">
                <a:latin typeface="Source Code Pro" panose="020B0509030403020204" pitchFamily="49" charset="77"/>
              </a:rPr>
              <a:t>        return 1</a:t>
            </a:r>
          </a:p>
          <a:p>
            <a:pPr marL="0" indent="0">
              <a:buNone/>
            </a:pPr>
            <a:r>
              <a:rPr lang="en-US" dirty="0">
                <a:latin typeface="Source Code Pro" panose="020B0509030403020204" pitchFamily="49" charset="77"/>
              </a:rPr>
              <a:t>    else:</a:t>
            </a:r>
          </a:p>
          <a:p>
            <a:pPr marL="0" indent="0">
              <a:buNone/>
            </a:pPr>
            <a:r>
              <a:rPr lang="en-US" dirty="0">
                <a:latin typeface="Source Code Pro" panose="020B0509030403020204" pitchFamily="49" charset="77"/>
              </a:rPr>
              <a:t>        return 1 + sum(map(</a:t>
            </a:r>
            <a:r>
              <a:rPr lang="en-US" dirty="0" err="1">
                <a:latin typeface="Source Code Pro" panose="020B0509030403020204" pitchFamily="49" charset="77"/>
              </a:rPr>
              <a:t>count_nodes</a:t>
            </a:r>
            <a:r>
              <a:rPr lang="en-US" dirty="0">
                <a:latin typeface="Source Code Pro" panose="020B0509030403020204" pitchFamily="49" charset="77"/>
              </a:rPr>
              <a:t>, </a:t>
            </a:r>
            <a:r>
              <a:rPr lang="en-US" dirty="0" err="1">
                <a:latin typeface="Source Code Pro" panose="020B0509030403020204" pitchFamily="49" charset="77"/>
              </a:rPr>
              <a:t>t.branches</a:t>
            </a:r>
            <a:r>
              <a:rPr lang="en-US" dirty="0">
                <a:latin typeface="Source Code Pro" panose="020B0509030403020204" pitchFamily="49" charset="77"/>
              </a:rPr>
              <a:t>))</a:t>
            </a:r>
          </a:p>
        </p:txBody>
      </p:sp>
    </p:spTree>
    <p:extLst>
      <p:ext uri="{BB962C8B-B14F-4D97-AF65-F5344CB8AC3E}">
        <p14:creationId xmlns:p14="http://schemas.microsoft.com/office/powerpoint/2010/main" val="37647383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6F24FD8-3D36-BB4A-9C3D-3F83D81370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14600" y="2693987"/>
            <a:ext cx="8458200" cy="1470025"/>
          </a:xfrm>
        </p:spPr>
        <p:txBody>
          <a:bodyPr>
            <a:normAutofit fontScale="90000"/>
          </a:bodyPr>
          <a:lstStyle/>
          <a:p>
            <a:r>
              <a:rPr lang="en-US" dirty="0"/>
              <a:t>Trees:</a:t>
            </a:r>
            <a:br>
              <a:rPr lang="en-US" dirty="0"/>
            </a:br>
            <a:r>
              <a:rPr lang="en-US" dirty="0"/>
              <a:t>Practice With Recursion:</a:t>
            </a:r>
            <a:br>
              <a:rPr lang="en-US" dirty="0"/>
            </a:br>
            <a:r>
              <a:rPr lang="en-US" dirty="0" err="1">
                <a:latin typeface="Source Code Pro" panose="020B0509030403020204" pitchFamily="49" charset="77"/>
              </a:rPr>
              <a:t>print_tree</a:t>
            </a:r>
            <a:endParaRPr lang="en-US" dirty="0">
              <a:latin typeface="Source Code Pro" panose="020B0509030403020204" pitchFamily="49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637177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9658"/>
    </mc:Choice>
    <mc:Fallback xmlns="">
      <p:transition xmlns:p14="http://schemas.microsoft.com/office/powerpoint/2010/main" spd="slow" advTm="109658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6F24FD8-3D36-BB4A-9C3D-3F83D81370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43200" y="2693987"/>
            <a:ext cx="8458200" cy="1470025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r>
              <a:rPr lang="en-US" dirty="0"/>
              <a:t>Trees:</a:t>
            </a:r>
            <a:br>
              <a:rPr lang="en-US" dirty="0"/>
            </a:br>
            <a:r>
              <a:rPr lang="en-US" dirty="0"/>
              <a:t>Advanced Topics: Searching</a:t>
            </a:r>
            <a:br>
              <a:rPr lang="en-US" dirty="0"/>
            </a:br>
            <a:r>
              <a:rPr lang="en-US" dirty="0"/>
              <a:t>Optional!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1375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9658"/>
    </mc:Choice>
    <mc:Fallback xmlns="">
      <p:transition xmlns:p14="http://schemas.microsoft.com/office/powerpoint/2010/main" spd="slow" advTm="109658"/>
    </mc:Fallback>
  </mc:AlternateContent>
</p:sld>
</file>

<file path=ppt/theme/theme1.xml><?xml version="1.0" encoding="utf-8"?>
<a:theme xmlns:a="http://schemas.openxmlformats.org/drawingml/2006/main" name="3_Main C88C">
  <a:themeElements>
    <a:clrScheme name="UC Berkeley C88C">
      <a:dk1>
        <a:srgbClr val="000000"/>
      </a:dk1>
      <a:lt1>
        <a:srgbClr val="FFFFFF"/>
      </a:lt1>
      <a:dk2>
        <a:srgbClr val="003265"/>
      </a:dk2>
      <a:lt2>
        <a:srgbClr val="DDD5C7"/>
      </a:lt2>
      <a:accent1>
        <a:srgbClr val="FCB515"/>
      </a:accent1>
      <a:accent2>
        <a:srgbClr val="00B0DA"/>
      </a:accent2>
      <a:accent3>
        <a:srgbClr val="46535E"/>
      </a:accent3>
      <a:accent4>
        <a:srgbClr val="00A498"/>
      </a:accent4>
      <a:accent5>
        <a:srgbClr val="B9D3B6"/>
      </a:accent5>
      <a:accent6>
        <a:srgbClr val="EC4D33"/>
      </a:accent6>
      <a:hlink>
        <a:srgbClr val="3A7EA0"/>
      </a:hlink>
      <a:folHlink>
        <a:srgbClr val="3A7EA0"/>
      </a:folHlink>
    </a:clrScheme>
    <a:fontScheme name="sample-empla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sample-emplate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-emplat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ample-emplate 3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-emplate 4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-emplate 5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-emplate 6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-emplate 7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C88C" id="{C5573598-C838-DB42-8057-7BDB89560B2A}" vid="{9FB56D42-AF32-0A48-8C88-A60776868E7B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4840</TotalTime>
  <Words>2077</Words>
  <Application>Microsoft Macintosh PowerPoint</Application>
  <PresentationFormat>Widescreen</PresentationFormat>
  <Paragraphs>258</Paragraphs>
  <Slides>43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6" baseType="lpstr">
      <vt:lpstr>Open Sans ExtraBold</vt:lpstr>
      <vt:lpstr>FreightMicro Pro Light</vt:lpstr>
      <vt:lpstr>Courier</vt:lpstr>
      <vt:lpstr>FreightMicro Pro Book</vt:lpstr>
      <vt:lpstr>Source Code Pro</vt:lpstr>
      <vt:lpstr>Source Code Pro Medium</vt:lpstr>
      <vt:lpstr>ＭＳ Ｐゴシック</vt:lpstr>
      <vt:lpstr>FreightMicro Pro Medium</vt:lpstr>
      <vt:lpstr>Arial</vt:lpstr>
      <vt:lpstr>Open Sans Light</vt:lpstr>
      <vt:lpstr>Times New Roman</vt:lpstr>
      <vt:lpstr>FreightText Pro Book</vt:lpstr>
      <vt:lpstr>3_Main C88C</vt:lpstr>
      <vt:lpstr>Iterators and Generators</vt:lpstr>
      <vt:lpstr>Announcements</vt:lpstr>
      <vt:lpstr>Today &amp; Next Lecture</vt:lpstr>
      <vt:lpstr>Trees: Practice With Recursion: traverse_recursive</vt:lpstr>
      <vt:lpstr>Trees: Counting Each Node</vt:lpstr>
      <vt:lpstr>How do we count nodes?</vt:lpstr>
      <vt:lpstr>PowerPoint Presentation</vt:lpstr>
      <vt:lpstr>Trees: Practice With Recursion: print_tree</vt:lpstr>
      <vt:lpstr> Trees: Advanced Topics: Searching Optional! </vt:lpstr>
      <vt:lpstr>Iterators &amp; Genators</vt:lpstr>
      <vt:lpstr>Why?</vt:lpstr>
      <vt:lpstr>Review: Why Object-Oriented Design?</vt:lpstr>
      <vt:lpstr>Review: What is a sequence? [Docs]</vt:lpstr>
      <vt:lpstr>Iterable - an object you can iterate over</vt:lpstr>
      <vt:lpstr>Functions that return iterables</vt:lpstr>
      <vt:lpstr>Using an iterator</vt:lpstr>
      <vt:lpstr>How do for, list, tuple Work?</vt:lpstr>
      <vt:lpstr>Demo</vt:lpstr>
      <vt:lpstr>Generator Expressions</vt:lpstr>
      <vt:lpstr>Generator Expressions</vt:lpstr>
      <vt:lpstr>Generator Expressions and Generators</vt:lpstr>
      <vt:lpstr>Generator Functions</vt:lpstr>
      <vt:lpstr>Terminology [Docs]</vt:lpstr>
      <vt:lpstr>Generators: turning iteration into an iterable</vt:lpstr>
      <vt:lpstr>Spongebob Case</vt:lpstr>
      <vt:lpstr>Nest iteration</vt:lpstr>
      <vt:lpstr>Order of Execution</vt:lpstr>
      <vt:lpstr>Iterators</vt:lpstr>
      <vt:lpstr>What's an Iterator? [Docs]</vt:lpstr>
      <vt:lpstr>Next element in generator iterable</vt:lpstr>
      <vt:lpstr>Iterators: The iter protocol [Docs]</vt:lpstr>
      <vt:lpstr>The Iter Protocol In Practice</vt:lpstr>
      <vt:lpstr>Iterables</vt:lpstr>
      <vt:lpstr>Building a Range Iterator</vt:lpstr>
      <vt:lpstr>Making a Range Iterator</vt:lpstr>
      <vt:lpstr>Example</vt:lpstr>
      <vt:lpstr>The GetItem Protocol</vt:lpstr>
      <vt:lpstr>Get Item protocol</vt:lpstr>
      <vt:lpstr>Iterators and Generators Review</vt:lpstr>
      <vt:lpstr>Terms and Tools</vt:lpstr>
      <vt:lpstr>PowerPoint Presentation</vt:lpstr>
      <vt:lpstr>Type Checking</vt:lpstr>
      <vt:lpstr>Determining if an object is iterable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Generators and Iterators</dc:title>
  <cp:lastModifiedBy>Michael Ball</cp:lastModifiedBy>
  <cp:revision>69</cp:revision>
  <cp:lastPrinted>2023-04-17T20:53:57Z</cp:lastPrinted>
  <dcterms:modified xsi:type="dcterms:W3CDTF">2024-04-08T20:53:16Z</dcterms:modified>
</cp:coreProperties>
</file>